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79" r:id="rId2"/>
    <p:sldId id="303" r:id="rId3"/>
    <p:sldId id="257" r:id="rId4"/>
    <p:sldId id="258" r:id="rId5"/>
    <p:sldId id="25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6" r:id="rId21"/>
    <p:sldId id="297" r:id="rId22"/>
    <p:sldId id="298" r:id="rId23"/>
    <p:sldId id="299" r:id="rId24"/>
    <p:sldId id="301" r:id="rId25"/>
    <p:sldId id="261" r:id="rId26"/>
    <p:sldId id="265" r:id="rId27"/>
    <p:sldId id="264" r:id="rId28"/>
    <p:sldId id="266" r:id="rId29"/>
    <p:sldId id="270" r:id="rId30"/>
    <p:sldId id="274" r:id="rId31"/>
    <p:sldId id="269" r:id="rId32"/>
    <p:sldId id="278" r:id="rId33"/>
    <p:sldId id="268" r:id="rId34"/>
    <p:sldId id="271" r:id="rId35"/>
    <p:sldId id="272" r:id="rId36"/>
    <p:sldId id="27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23" r:id="rId51"/>
    <p:sldId id="317" r:id="rId52"/>
    <p:sldId id="318" r:id="rId53"/>
    <p:sldId id="319" r:id="rId54"/>
    <p:sldId id="320" r:id="rId55"/>
    <p:sldId id="321" r:id="rId56"/>
    <p:sldId id="322" r:id="rId57"/>
    <p:sldId id="324" r:id="rId58"/>
    <p:sldId id="27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p:cViewPr>
        <p:scale>
          <a:sx n="75" d="100"/>
          <a:sy n="75" d="100"/>
        </p:scale>
        <p:origin x="1718" y="40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F2F66-A083-41B7-824D-D9F6EE7B42E9}" type="datetimeFigureOut">
              <a:rPr lang="en-US" smtClean="0"/>
              <a:pPr/>
              <a:t>11/25/2025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C94D4-B8D5-4FDF-9E9C-229AC0EFBA8D}" type="slidenum">
              <a:rPr lang="en-US" smtClean="0"/>
              <a:pPr/>
              <a:t>‹#›</a:t>
            </a:fld>
            <a:endParaRPr lang="en-US"/>
          </a:p>
        </p:txBody>
      </p:sp>
    </p:spTree>
    <p:extLst>
      <p:ext uri="{BB962C8B-B14F-4D97-AF65-F5344CB8AC3E}">
        <p14:creationId xmlns:p14="http://schemas.microsoft.com/office/powerpoint/2010/main" val="36322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336C94D4-B8D5-4FDF-9E9C-229AC0EFBA8D}" type="slidenum">
              <a:rPr lang="en-US" smtClean="0"/>
              <a:pPr/>
              <a:t>3</a:t>
            </a:fld>
            <a:endParaRPr lang="en-US"/>
          </a:p>
        </p:txBody>
      </p:sp>
    </p:spTree>
    <p:extLst>
      <p:ext uri="{BB962C8B-B14F-4D97-AF65-F5344CB8AC3E}">
        <p14:creationId xmlns:p14="http://schemas.microsoft.com/office/powerpoint/2010/main" val="204511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1 &amp; 2 are the most common pathogens.</a:t>
            </a:r>
            <a:endParaRPr lang="ar-IQ" dirty="0"/>
          </a:p>
        </p:txBody>
      </p:sp>
      <p:sp>
        <p:nvSpPr>
          <p:cNvPr id="4" name="عنصر نائب لرقم الشريحة 3"/>
          <p:cNvSpPr>
            <a:spLocks noGrp="1"/>
          </p:cNvSpPr>
          <p:nvPr>
            <p:ph type="sldNum" sz="quarter" idx="10"/>
          </p:nvPr>
        </p:nvSpPr>
        <p:spPr/>
        <p:txBody>
          <a:bodyPr/>
          <a:lstStyle/>
          <a:p>
            <a:fld id="{336C94D4-B8D5-4FDF-9E9C-229AC0EFBA8D}" type="slidenum">
              <a:rPr lang="en-US" smtClean="0"/>
              <a:pPr/>
              <a:t>5</a:t>
            </a:fld>
            <a:endParaRPr lang="en-US"/>
          </a:p>
        </p:txBody>
      </p:sp>
    </p:spTree>
    <p:extLst>
      <p:ext uri="{BB962C8B-B14F-4D97-AF65-F5344CB8AC3E}">
        <p14:creationId xmlns:p14="http://schemas.microsoft.com/office/powerpoint/2010/main" val="184071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4B72C-793A-41A1-81D6-A4DD6B6D5421}" type="slidenum">
              <a:rPr lang="en-US"/>
              <a:pPr/>
              <a:t>25</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480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1F945-D367-4C94-A792-22A5EE0DE652}" type="slidenum">
              <a:rPr lang="en-US"/>
              <a:pPr/>
              <a:t>26</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12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4BBEE-E56C-42B9-AE3A-7B5AFEBA546F}" type="slidenum">
              <a:rPr lang="en-US"/>
              <a:pPr/>
              <a:t>32</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7110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336C94D4-B8D5-4FDF-9E9C-229AC0EFBA8D}" type="slidenum">
              <a:rPr lang="en-US" smtClean="0"/>
              <a:pPr/>
              <a:t>33</a:t>
            </a:fld>
            <a:endParaRPr lang="en-US"/>
          </a:p>
        </p:txBody>
      </p:sp>
    </p:spTree>
    <p:extLst>
      <p:ext uri="{BB962C8B-B14F-4D97-AF65-F5344CB8AC3E}">
        <p14:creationId xmlns:p14="http://schemas.microsoft.com/office/powerpoint/2010/main" val="64223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8AAFA-FC5A-455E-86F7-B7C3C975805D}" type="slidenum">
              <a:rPr lang="en-US"/>
              <a:pPr/>
              <a:t>36</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73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notesSlide" Target="../notesSlides/notesSlide5.xml"/><Relationship Id="rId9"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image" Target="../media/image19.jpe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17.jpeg"/><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8372" y="4228742"/>
            <a:ext cx="8335008" cy="2585323"/>
          </a:xfrm>
          <a:prstGeom prst="rect">
            <a:avLst/>
          </a:prstGeom>
        </p:spPr>
        <p:txBody>
          <a:bodyPr wrap="square">
            <a:spAutoFit/>
          </a:bodyPr>
          <a:lstStyle/>
          <a:p>
            <a:pPr algn="l" fontAlgn="base">
              <a:spcBef>
                <a:spcPct val="0"/>
              </a:spcBef>
              <a:spcAft>
                <a:spcPct val="0"/>
              </a:spcAft>
            </a:pPr>
            <a:r>
              <a:rPr lang="en-US" b="1" dirty="0">
                <a:solidFill>
                  <a:srgbClr val="000000"/>
                </a:solidFill>
                <a:cs typeface="+mj-cs"/>
              </a:rPr>
              <a:t>Module staff:</a:t>
            </a:r>
            <a:r>
              <a:rPr lang="en-US" dirty="0">
                <a:solidFill>
                  <a:srgbClr val="FF0000"/>
                </a:solidFill>
                <a:cs typeface="+mj-cs"/>
              </a:rPr>
              <a:t>        </a:t>
            </a:r>
            <a:endParaRPr lang="en-US" dirty="0">
              <a:solidFill>
                <a:srgbClr val="000000"/>
              </a:solidFill>
              <a:cs typeface="+mj-cs"/>
            </a:endParaRPr>
          </a:p>
          <a:p>
            <a:pPr fontAlgn="base">
              <a:spcBef>
                <a:spcPct val="0"/>
              </a:spcBef>
              <a:spcAft>
                <a:spcPct val="0"/>
              </a:spcAft>
            </a:pPr>
            <a:r>
              <a:rPr lang="en-US" dirty="0">
                <a:solidFill>
                  <a:srgbClr val="000000"/>
                </a:solidFill>
              </a:rPr>
              <a:t>Dr.</a:t>
            </a:r>
            <a:r>
              <a:rPr lang="en-US" dirty="0">
                <a:solidFill>
                  <a:srgbClr val="000000"/>
                </a:solidFill>
                <a:cs typeface="+mj-cs"/>
              </a:rPr>
              <a:t> Marwa Sadiq (Block leader)</a:t>
            </a:r>
          </a:p>
          <a:p>
            <a:pPr fontAlgn="base">
              <a:spcBef>
                <a:spcPct val="0"/>
              </a:spcBef>
              <a:spcAft>
                <a:spcPct val="0"/>
              </a:spcAft>
            </a:pPr>
            <a:r>
              <a:rPr lang="en-US" dirty="0" err="1">
                <a:solidFill>
                  <a:srgbClr val="000000"/>
                </a:solidFill>
                <a:cs typeface="+mj-cs"/>
              </a:rPr>
              <a:t>Dr.Heba</a:t>
            </a:r>
            <a:r>
              <a:rPr lang="en-US" dirty="0">
                <a:solidFill>
                  <a:srgbClr val="000000"/>
                </a:solidFill>
                <a:cs typeface="+mj-cs"/>
              </a:rPr>
              <a:t> </a:t>
            </a:r>
            <a:r>
              <a:rPr lang="en-US" dirty="0" err="1">
                <a:solidFill>
                  <a:srgbClr val="000000"/>
                </a:solidFill>
                <a:cs typeface="+mj-cs"/>
              </a:rPr>
              <a:t>salman</a:t>
            </a:r>
            <a:endParaRPr lang="en-US" dirty="0">
              <a:solidFill>
                <a:srgbClr val="000000"/>
              </a:solidFill>
              <a:cs typeface="+mj-cs"/>
            </a:endParaRPr>
          </a:p>
          <a:p>
            <a:pPr fontAlgn="base">
              <a:spcBef>
                <a:spcPct val="0"/>
              </a:spcBef>
              <a:spcAft>
                <a:spcPct val="0"/>
              </a:spcAft>
            </a:pPr>
            <a:r>
              <a:rPr lang="en-US" dirty="0" err="1">
                <a:solidFill>
                  <a:srgbClr val="000000"/>
                </a:solidFill>
                <a:cs typeface="+mj-cs"/>
              </a:rPr>
              <a:t>Dr.Hawraa</a:t>
            </a:r>
            <a:r>
              <a:rPr lang="en-US" dirty="0">
                <a:solidFill>
                  <a:srgbClr val="000000"/>
                </a:solidFill>
                <a:cs typeface="+mj-cs"/>
              </a:rPr>
              <a:t>  </a:t>
            </a:r>
            <a:r>
              <a:rPr lang="en-US">
                <a:solidFill>
                  <a:srgbClr val="000000"/>
                </a:solidFill>
                <a:cs typeface="+mj-cs"/>
              </a:rPr>
              <a:t>maitham                                  </a:t>
            </a:r>
            <a:endParaRPr lang="en-US" dirty="0">
              <a:solidFill>
                <a:srgbClr val="000000"/>
              </a:solidFill>
              <a:cs typeface="+mj-cs"/>
            </a:endParaRPr>
          </a:p>
          <a:p>
            <a:pPr fontAlgn="base">
              <a:spcBef>
                <a:spcPct val="0"/>
              </a:spcBef>
              <a:spcAft>
                <a:spcPct val="0"/>
              </a:spcAft>
            </a:pPr>
            <a:r>
              <a:rPr lang="en-US" dirty="0">
                <a:solidFill>
                  <a:srgbClr val="000000"/>
                </a:solidFill>
                <a:cs typeface="+mj-cs"/>
              </a:rPr>
              <a:t>                                  </a:t>
            </a:r>
            <a:r>
              <a:rPr lang="en-US" dirty="0">
                <a:solidFill>
                  <a:srgbClr val="000000"/>
                </a:solidFill>
              </a:rPr>
              <a:t> </a:t>
            </a:r>
          </a:p>
          <a:p>
            <a:pPr algn="l" fontAlgn="base">
              <a:spcBef>
                <a:spcPct val="0"/>
              </a:spcBef>
              <a:spcAft>
                <a:spcPct val="0"/>
              </a:spcAft>
            </a:pPr>
            <a:endParaRPr lang="en-US" dirty="0">
              <a:solidFill>
                <a:srgbClr val="000000"/>
              </a:solidFill>
              <a:cs typeface="+mj-cs"/>
            </a:endParaRPr>
          </a:p>
          <a:p>
            <a:pPr algn="l" fontAlgn="base">
              <a:spcBef>
                <a:spcPct val="0"/>
              </a:spcBef>
              <a:spcAft>
                <a:spcPct val="0"/>
              </a:spcAft>
            </a:pPr>
            <a:endParaRPr lang="en-US" dirty="0">
              <a:solidFill>
                <a:srgbClr val="000000"/>
              </a:solidFill>
              <a:cs typeface="+mj-cs"/>
            </a:endParaRPr>
          </a:p>
          <a:p>
            <a:pPr algn="l" fontAlgn="base">
              <a:spcBef>
                <a:spcPct val="0"/>
              </a:spcBef>
              <a:spcAft>
                <a:spcPct val="0"/>
              </a:spcAft>
            </a:pPr>
            <a:endParaRPr lang="en-US" dirty="0">
              <a:solidFill>
                <a:srgbClr val="000000"/>
              </a:solidFill>
              <a:cs typeface="+mj-cs"/>
            </a:endParaRPr>
          </a:p>
          <a:p>
            <a:pPr algn="l" fontAlgn="base">
              <a:spcBef>
                <a:spcPct val="0"/>
              </a:spcBef>
              <a:spcAft>
                <a:spcPct val="0"/>
              </a:spcAft>
            </a:pPr>
            <a:endParaRPr lang="en-US" dirty="0">
              <a:solidFill>
                <a:srgbClr val="000000"/>
              </a:solidFill>
              <a:cs typeface="+mj-cs"/>
            </a:endParaRPr>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sp>
        <p:nvSpPr>
          <p:cNvPr id="10" name="Rectangle 9"/>
          <p:cNvSpPr/>
          <p:nvPr/>
        </p:nvSpPr>
        <p:spPr>
          <a:xfrm>
            <a:off x="1037336" y="1600200"/>
            <a:ext cx="6686750" cy="240065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0" dirty="0">
                <a:solidFill>
                  <a:srgbClr val="000000"/>
                </a:solidFill>
                <a:latin typeface="Times New Roman" pitchFamily="18" charset="0"/>
                <a:cs typeface="Times New Roman" pitchFamily="18" charset="0"/>
              </a:rPr>
              <a:t>REPRODUCTIVE BLOCK </a:t>
            </a:r>
            <a:endParaRPr kumimoji="0" lang="en-US" sz="2800" b="1"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a:p>
            <a:pPr lvl="0" fontAlgn="base">
              <a:spcBef>
                <a:spcPct val="0"/>
              </a:spcBef>
              <a:spcAft>
                <a:spcPct val="0"/>
              </a:spcAft>
              <a:defRPr/>
            </a:pPr>
            <a:endParaRPr lang="en-US" b="1" kern="0" dirty="0">
              <a:solidFill>
                <a:srgbClr val="000000"/>
              </a:solidFill>
            </a:endParaRPr>
          </a:p>
          <a:p>
            <a:pPr lvl="0" fontAlgn="base">
              <a:spcBef>
                <a:spcPct val="0"/>
              </a:spcBef>
              <a:spcAft>
                <a:spcPct val="0"/>
              </a:spcAft>
              <a:defRPr/>
            </a:pPr>
            <a:r>
              <a:rPr lang="en-US" b="1" kern="0" dirty="0">
                <a:solidFill>
                  <a:srgbClr val="000000"/>
                </a:solidFill>
              </a:rPr>
              <a:t>Lecture:     4</a:t>
            </a:r>
          </a:p>
          <a:p>
            <a:pPr lvl="0" fontAlgn="base">
              <a:spcBef>
                <a:spcPct val="0"/>
              </a:spcBef>
              <a:spcAft>
                <a:spcPct val="0"/>
              </a:spcAft>
              <a:defRPr/>
            </a:pPr>
            <a:r>
              <a:rPr lang="en-US" b="1" kern="0" dirty="0">
                <a:solidFill>
                  <a:srgbClr val="000000"/>
                </a:solidFill>
              </a:rPr>
              <a:t>Duration : 1 hour </a:t>
            </a:r>
          </a:p>
          <a:p>
            <a:pPr lvl="0" algn="ctr" fontAlgn="base">
              <a:spcBef>
                <a:spcPct val="0"/>
              </a:spcBef>
              <a:spcAft>
                <a:spcPct val="0"/>
              </a:spcAft>
              <a:defRPr/>
            </a:pPr>
            <a:r>
              <a:rPr lang="en-US" sz="3200" b="1" dirty="0">
                <a:solidFill>
                  <a:schemeClr val="folHlink"/>
                </a:solidFill>
                <a:latin typeface="Times New Roman" pitchFamily="18" charset="0"/>
                <a:cs typeface="Times New Roman" pitchFamily="18" charset="0"/>
              </a:rPr>
              <a:t>Pelvic  Inflammatory  Disease/STI</a:t>
            </a:r>
            <a:endParaRPr lang="en-US" sz="3200" b="1" kern="0" dirty="0">
              <a:solidFill>
                <a:srgbClr val="000000"/>
              </a:solidFill>
              <a:latin typeface="Times New Roman" pitchFamily="18" charset="0"/>
              <a:cs typeface="Times New Roman" pitchFamily="18" charset="0"/>
            </a:endParaRPr>
          </a:p>
          <a:p>
            <a:pPr algn="ctr" fontAlgn="base">
              <a:spcBef>
                <a:spcPct val="0"/>
              </a:spcBef>
              <a:spcAft>
                <a:spcPct val="0"/>
              </a:spcAft>
              <a:defRPr/>
            </a:pPr>
            <a:r>
              <a:rPr lang="en-US" b="1" i="1" dirty="0">
                <a:solidFill>
                  <a:srgbClr val="FF0000"/>
                </a:solidFill>
                <a:latin typeface="Times New Roman" pitchFamily="18" charset="0"/>
                <a:cs typeface="Times New Roman" pitchFamily="18" charset="0"/>
              </a:rPr>
              <a:t>Presented by </a:t>
            </a:r>
          </a:p>
          <a:p>
            <a:pPr algn="ctr" fontAlgn="base">
              <a:spcBef>
                <a:spcPct val="0"/>
              </a:spcBef>
              <a:spcAft>
                <a:spcPct val="0"/>
              </a:spcAft>
              <a:defRPr/>
            </a:pPr>
            <a:r>
              <a:rPr lang="en-US" b="1" i="1" dirty="0" err="1">
                <a:solidFill>
                  <a:srgbClr val="FF0000"/>
                </a:solidFill>
                <a:latin typeface="Times New Roman" pitchFamily="18" charset="0"/>
                <a:cs typeface="Times New Roman" pitchFamily="18" charset="0"/>
              </a:rPr>
              <a:t>Dr.Safa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keffah</a:t>
            </a:r>
            <a:endParaRPr lang="en-US" sz="1600" b="1" i="1" dirty="0">
              <a:solidFill>
                <a:srgbClr val="FF0000"/>
              </a:solidFill>
              <a:latin typeface="Times New Roman" pitchFamily="18" charset="0"/>
              <a:cs typeface="Times New Roman" pitchFamily="18" charset="0"/>
            </a:endParaRPr>
          </a:p>
        </p:txBody>
      </p:sp>
      <p:sp>
        <p:nvSpPr>
          <p:cNvPr id="11" name="Rectangle 10"/>
          <p:cNvSpPr/>
          <p:nvPr/>
        </p:nvSpPr>
        <p:spPr>
          <a:xfrm>
            <a:off x="1556575" y="782828"/>
            <a:ext cx="5867514"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rPr>
              <a:t>Academic year 2025-2026</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a:solidFill>
                  <a:srgbClr val="000000"/>
                </a:solidFill>
              </a:rPr>
              <a:t>5th year </a:t>
            </a:r>
            <a:endParaRPr kumimoji="0" lang="en-US" sz="2800" b="1" i="0" u="none" strike="noStrike" kern="0" cap="none" spc="0" normalizeH="0" baseline="0" noProof="0" dirty="0">
              <a:ln>
                <a:noFill/>
              </a:ln>
              <a:solidFill>
                <a:srgbClr val="000000"/>
              </a:solidFill>
              <a:effectLst/>
              <a:uLnTx/>
              <a:uFillTx/>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12409"/>
            <a:ext cx="400994"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4" cstate="print">
            <a:extLst>
              <a:ext uri="{BEBA8EAE-BF5A-486C-A8C5-ECC9F3942E4B}">
                <a14:imgProps xmlns:a14="http://schemas.microsoft.com/office/drawing/2010/main">
                  <a14:imgLayer r:embed="rId5">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
        <p:nvSpPr>
          <p:cNvPr id="14" name="object 4"/>
          <p:cNvSpPr/>
          <p:nvPr/>
        </p:nvSpPr>
        <p:spPr>
          <a:xfrm>
            <a:off x="999490" y="5867400"/>
            <a:ext cx="6389622"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pPr algn="ctr"/>
            <a:r>
              <a:rPr lang="en-US" sz="2400" b="1" dirty="0">
                <a:solidFill>
                  <a:schemeClr val="bg1"/>
                </a:solidFill>
              </a:rPr>
              <a:t>GYNAECOLOGY 20th	</a:t>
            </a:r>
          </a:p>
          <a:p>
            <a:pPr algn="ctr"/>
            <a:r>
              <a:rPr lang="en-US" sz="2400" b="1" dirty="0">
                <a:solidFill>
                  <a:schemeClr val="bg1"/>
                </a:solidFill>
              </a:rPr>
              <a:t>EDITION by Ten Teachers</a:t>
            </a:r>
            <a:endParaRPr sz="2400" b="1" dirty="0">
              <a:solidFill>
                <a:schemeClr val="bg1"/>
              </a:solidFill>
            </a:endParaRPr>
          </a:p>
        </p:txBody>
      </p:sp>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875" y="6114256"/>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7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noGrp="1"/>
          </p:cNvSpPr>
          <p:nvPr>
            <p:ph type="title"/>
          </p:nvPr>
        </p:nvSpPr>
        <p:spPr>
          <a:xfrm>
            <a:off x="457200" y="255588"/>
            <a:ext cx="8229600" cy="1143000"/>
          </a:xfrm>
          <a:prstGeom prst="rect">
            <a:avLst/>
          </a:prstGeom>
        </p:spPr>
        <p:txBody>
          <a:bodyPr>
            <a:normAutofit fontScale="97500"/>
          </a:bodyPr>
          <a:lstStyle>
            <a:lvl1pPr>
              <a:defRPr>
                <a:latin typeface="+mj-lt"/>
                <a:ea typeface="+mj-ea"/>
                <a:cs typeface="+mj-cs"/>
              </a:defRPr>
            </a:lvl1pPr>
          </a:lstStyle>
          <a:p>
            <a:pPr algn="l"/>
            <a:r>
              <a:rPr lang="en-US" sz="3300" b="1" dirty="0">
                <a:solidFill>
                  <a:srgbClr val="FF0000"/>
                </a:solidFill>
                <a:latin typeface="Times New Roman" pitchFamily="18" charset="0"/>
                <a:cs typeface="Times New Roman" pitchFamily="18" charset="0"/>
              </a:rPr>
              <a:t>DIAGNOSIS</a:t>
            </a:r>
            <a:r>
              <a:rPr lang="en-US" sz="2500" b="1" dirty="0">
                <a:solidFill>
                  <a:srgbClr val="0070C0"/>
                </a:solidFill>
                <a:latin typeface="Times New Roman" pitchFamily="18" charset="0"/>
                <a:cs typeface="Times New Roman" pitchFamily="18" charset="0"/>
              </a:rPr>
              <a:t> </a:t>
            </a:r>
            <a:br>
              <a:rPr lang="en-US" b="1" dirty="0">
                <a:solidFill>
                  <a:srgbClr val="0070C0"/>
                </a:solidFill>
                <a:latin typeface="Times New Roman" pitchFamily="18" charset="0"/>
                <a:cs typeface="Times New Roman" pitchFamily="18" charset="0"/>
              </a:rPr>
            </a:br>
            <a:r>
              <a:rPr lang="en-US" sz="2900" b="1" dirty="0">
                <a:latin typeface="Times New Roman" pitchFamily="18" charset="0"/>
                <a:cs typeface="Times New Roman" pitchFamily="18" charset="0"/>
              </a:rPr>
              <a:t>1. Antigen Detection</a:t>
            </a:r>
            <a:endParaRPr lang="ar-IQ" sz="2100" dirty="0">
              <a:latin typeface="Times New Roman" pitchFamily="18" charset="0"/>
              <a:cs typeface="Times New Roman" pitchFamily="18" charset="0"/>
            </a:endParaRPr>
          </a:p>
        </p:txBody>
      </p:sp>
      <p:sp>
        <p:nvSpPr>
          <p:cNvPr id="5" name="عنصر نائب للمحتوى 2"/>
          <p:cNvSpPr txBox="1">
            <a:spLocks noGrp="1"/>
          </p:cNvSpPr>
          <p:nvPr>
            <p:ph idx="1"/>
          </p:nvPr>
        </p:nvSpPr>
        <p:spPr>
          <a:prstGeom prst="rect">
            <a:avLst/>
          </a:prstGeom>
        </p:spPr>
        <p:txBody>
          <a:bodyP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a:r>
              <a:rPr lang="en-US" sz="2000" b="1" u="sng" dirty="0">
                <a:solidFill>
                  <a:srgbClr val="0070C0"/>
                </a:solidFill>
                <a:latin typeface="Times New Roman" pitchFamily="18" charset="0"/>
                <a:cs typeface="Times New Roman" pitchFamily="18" charset="0"/>
              </a:rPr>
              <a:t> </a:t>
            </a:r>
            <a:r>
              <a:rPr lang="en-US" sz="2400" b="1" u="sng" dirty="0">
                <a:latin typeface="Times New Roman" pitchFamily="18" charset="0"/>
                <a:cs typeface="Times New Roman" pitchFamily="18" charset="0"/>
              </a:rPr>
              <a:t>( Immunofluorescence )</a:t>
            </a:r>
          </a:p>
          <a:p>
            <a:pPr algn="l" rtl="0"/>
            <a:endParaRPr lang="en-US" sz="2400" b="1" u="sng"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Specimens may be fixed to a slide &amp; stained with a monoclonal antibody that is tagged with fluorescein. Slides are examined under an ultraviolet microscope.</a:t>
            </a:r>
          </a:p>
          <a:p>
            <a:pPr marL="342900" indent="-342900" algn="l" rtl="0">
              <a:buFont typeface="Wingdings" pitchFamily="2" charset="2"/>
              <a:buChar char="§"/>
            </a:pPr>
            <a:r>
              <a:rPr lang="en-US" sz="2400" u="sng" dirty="0">
                <a:latin typeface="Times New Roman" pitchFamily="18" charset="0"/>
                <a:cs typeface="Times New Roman" pitchFamily="18" charset="0"/>
              </a:rPr>
              <a:t> Drawbacks </a:t>
            </a:r>
          </a:p>
          <a:p>
            <a:pPr algn="l" rtl="0"/>
            <a:r>
              <a:rPr lang="en-US" sz="2400" dirty="0">
                <a:latin typeface="Times New Roman" pitchFamily="18" charset="0"/>
                <a:cs typeface="Times New Roman" pitchFamily="18" charset="0"/>
              </a:rPr>
              <a:t> subject to observer </a:t>
            </a:r>
          </a:p>
          <a:p>
            <a:pPr algn="l" rtl="0"/>
            <a:r>
              <a:rPr lang="en-US" sz="2400" dirty="0">
                <a:latin typeface="Times New Roman" pitchFamily="18" charset="0"/>
                <a:cs typeface="Times New Roman" pitchFamily="18" charset="0"/>
              </a:rPr>
              <a:t> error time consuming .</a:t>
            </a:r>
          </a:p>
          <a:p>
            <a:pPr algn="l" rtl="0"/>
            <a:endParaRPr lang="en-US" sz="2400" dirty="0">
              <a:latin typeface="Times New Roman" pitchFamily="18" charset="0"/>
              <a:cs typeface="Times New Roman" pitchFamily="18" charset="0"/>
            </a:endParaRPr>
          </a:p>
          <a:p>
            <a:pPr marL="342900" indent="-342900" algn="l" rtl="0">
              <a:buFont typeface="Wingdings" pitchFamily="2" charset="2"/>
              <a:buChar char="§"/>
            </a:pPr>
            <a:r>
              <a:rPr lang="en-US" sz="2400" u="sng" dirty="0">
                <a:latin typeface="Times New Roman" pitchFamily="18" charset="0"/>
                <a:cs typeface="Times New Roman" pitchFamily="18" charset="0"/>
              </a:rPr>
              <a:t>One advantage </a:t>
            </a:r>
            <a:r>
              <a:rPr lang="en-US" sz="2400" dirty="0">
                <a:latin typeface="Times New Roman" pitchFamily="18" charset="0"/>
                <a:cs typeface="Times New Roman" pitchFamily="18" charset="0"/>
              </a:rPr>
              <a:t>is that the quality of the specimen in            terms of cells can be assessed using this technique</a:t>
            </a:r>
            <a:r>
              <a:rPr lang="en-US" sz="2000" dirty="0">
                <a:latin typeface="Times New Roman" pitchFamily="18" charset="0"/>
                <a:cs typeface="Times New Roman" pitchFamily="18" charset="0"/>
              </a:rPr>
              <a:t>. </a:t>
            </a:r>
            <a:endParaRPr lang="ar-IQ" sz="2000" dirty="0">
              <a:latin typeface="Times New Roman" pitchFamily="18" charset="0"/>
              <a:cs typeface="Times New Roman" pitchFamily="18" charset="0"/>
            </a:endParaRPr>
          </a:p>
        </p:txBody>
      </p:sp>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7"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8"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0"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328225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idx="1"/>
            <p:extLst>
              <p:ext uri="{D42A27DB-BD31-4B8C-83A1-F6EECF244321}">
                <p14:modId xmlns:p14="http://schemas.microsoft.com/office/powerpoint/2010/main" val="56539839"/>
              </p:ext>
            </p:extLst>
          </p:nvPr>
        </p:nvGraphicFramePr>
        <p:xfrm>
          <a:off x="2322278" y="1600200"/>
          <a:ext cx="4499443" cy="4525963"/>
        </p:xfrm>
        <a:graphic>
          <a:graphicData uri="http://schemas.openxmlformats.org/presentationml/2006/ole">
            <mc:AlternateContent xmlns:mc="http://schemas.openxmlformats.org/markup-compatibility/2006">
              <mc:Choice xmlns:v="urn:schemas-microsoft-com:vml" Requires="v">
                <p:oleObj name="Photo Editor Photo" r:id="rId2" imgW="4847619" imgH="4877481" progId="">
                  <p:embed/>
                </p:oleObj>
              </mc:Choice>
              <mc:Fallback>
                <p:oleObj name="Photo Editor Photo" r:id="rId2" imgW="4847619" imgH="4877481" progId="">
                  <p:embed/>
                  <p:pic>
                    <p:nvPicPr>
                      <p:cNvPr id="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278" y="1600200"/>
                        <a:ext cx="44994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63739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noGrp="1"/>
          </p:cNvSpPr>
          <p:nvPr>
            <p:ph type="title"/>
          </p:nvPr>
        </p:nvSpPr>
        <p:spPr>
          <a:xfrm>
            <a:off x="465221" y="937419"/>
            <a:ext cx="8229600" cy="1143000"/>
          </a:xfrm>
          <a:prstGeom prst="rect">
            <a:avLst/>
          </a:prstGeom>
        </p:spPr>
        <p:txBody>
          <a:bodyPr>
            <a:noAutofit/>
          </a:bodyPr>
          <a:lstStyle>
            <a:lvl1pPr>
              <a:defRPr>
                <a:latin typeface="+mj-lt"/>
                <a:ea typeface="+mj-ea"/>
                <a:cs typeface="+mj-cs"/>
              </a:defRPr>
            </a:lvl1pPr>
          </a:lstStyle>
          <a:p>
            <a:r>
              <a:rPr lang="en-US" sz="2800" b="1" u="sng" dirty="0">
                <a:solidFill>
                  <a:srgbClr val="FF0000"/>
                </a:solidFill>
                <a:latin typeface="Times New Roman" pitchFamily="18" charset="0"/>
                <a:cs typeface="Times New Roman" pitchFamily="18" charset="0"/>
              </a:rPr>
              <a:t>2. Enzyme Immunoassays (EIA) </a:t>
            </a:r>
            <a:br>
              <a:rPr lang="en-US" sz="2800" b="1" u="sng" dirty="0">
                <a:solidFill>
                  <a:srgbClr val="FF0000"/>
                </a:solidFill>
                <a:latin typeface="Times New Roman" pitchFamily="18" charset="0"/>
                <a:cs typeface="Times New Roman" pitchFamily="18" charset="0"/>
              </a:rPr>
            </a:br>
            <a:endParaRPr lang="ar-IQ" sz="2800" u="sng" dirty="0">
              <a:solidFill>
                <a:srgbClr val="FF0000"/>
              </a:solidFill>
              <a:latin typeface="Times New Roman" pitchFamily="18" charset="0"/>
              <a:cs typeface="Times New Roman" pitchFamily="18" charset="0"/>
            </a:endParaRPr>
          </a:p>
        </p:txBody>
      </p:sp>
      <p:sp>
        <p:nvSpPr>
          <p:cNvPr id="5" name="عنصر نائب للمحتوى 2"/>
          <p:cNvSpPr txBox="1">
            <a:spLocks noGrp="1"/>
          </p:cNvSpPr>
          <p:nvPr>
            <p:ph idx="1"/>
          </p:nvPr>
        </p:nvSpPr>
        <p:spPr>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indent="0" algn="l" rtl="0">
              <a:buNone/>
            </a:pPr>
            <a:r>
              <a:rPr lang="en-US" sz="2800" dirty="0">
                <a:latin typeface="Times New Roman" pitchFamily="18" charset="0"/>
                <a:cs typeface="Times New Roman" pitchFamily="18" charset="0"/>
              </a:rPr>
              <a:t>.</a:t>
            </a:r>
            <a:endParaRPr lang="ar-IQ" sz="2800" dirty="0">
              <a:latin typeface="Times New Roman" pitchFamily="18" charset="0"/>
              <a:cs typeface="Times New Roman" pitchFamily="18" charset="0"/>
            </a:endParaRPr>
          </a:p>
        </p:txBody>
      </p:sp>
      <p:sp>
        <p:nvSpPr>
          <p:cNvPr id="6" name="عنصر نائب للمحتوى 2"/>
          <p:cNvSpPr txBox="1">
            <a:spLocks/>
          </p:cNvSpPr>
          <p:nvPr/>
        </p:nvSpPr>
        <p:spPr>
          <a:xfrm>
            <a:off x="427255" y="1963737"/>
            <a:ext cx="8235108" cy="45259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a:r>
              <a:rPr lang="en-US" sz="2800" dirty="0">
                <a:latin typeface="Times New Roman" pitchFamily="18" charset="0"/>
                <a:cs typeface="Times New Roman" pitchFamily="18" charset="0"/>
              </a:rPr>
              <a:t>Such tests allow large numbers of specimens to be processed with relative ease. Commercial tests are relatively cheap and  vary in their sensitivity and specificity .</a:t>
            </a:r>
          </a:p>
          <a:p>
            <a:pPr algn="l" rtl="0"/>
            <a:endParaRPr lang="ar-IQ" sz="2800" dirty="0">
              <a:latin typeface="Times New Roman" pitchFamily="18" charset="0"/>
              <a:cs typeface="Times New Roman" pitchFamily="18" charset="0"/>
            </a:endParaRPr>
          </a:p>
        </p:txBody>
      </p:sp>
      <p:sp>
        <p:nvSpPr>
          <p:cNvPr id="7" name="عنوان 1"/>
          <p:cNvSpPr txBox="1">
            <a:spLocks/>
          </p:cNvSpPr>
          <p:nvPr/>
        </p:nvSpPr>
        <p:spPr>
          <a:xfrm>
            <a:off x="356135" y="4050284"/>
            <a:ext cx="8839200" cy="1143000"/>
          </a:xfrm>
          <a:prstGeom prst="rect">
            <a:avLst/>
          </a:prstGeom>
        </p:spPr>
        <p:txBody>
          <a:bodyPr>
            <a:noAutofit/>
          </a:bodyPr>
          <a:lstStyle>
            <a:lvl1pPr>
              <a:defRPr>
                <a:latin typeface="+mj-lt"/>
                <a:ea typeface="+mj-ea"/>
                <a:cs typeface="+mj-cs"/>
              </a:defRPr>
            </a:lvl1pPr>
          </a:lstStyle>
          <a:p>
            <a:r>
              <a:rPr lang="en-US" sz="2400" b="1" dirty="0">
                <a:solidFill>
                  <a:srgbClr val="FF0000"/>
                </a:solidFill>
                <a:latin typeface="Times New Roman" pitchFamily="18" charset="0"/>
                <a:cs typeface="Times New Roman" pitchFamily="18" charset="0"/>
              </a:rPr>
              <a:t>3. Molecular Methods (PCR, (polymerase chain reaction)</a:t>
            </a:r>
            <a:r>
              <a:rPr lang="en-US" sz="2400" dirty="0">
                <a:latin typeface="Times New Roman" pitchFamily="18" charset="0"/>
                <a:cs typeface="Times New Roman" pitchFamily="18" charset="0"/>
              </a:rPr>
              <a:t> Molecular methods offer high sensitivity and specificity, it is one of nucleic acid amplification test (NAAT test ) which identifies DNA of Chlamydia .</a:t>
            </a:r>
            <a:endParaRPr lang="ar-IQ" sz="2400" dirty="0">
              <a:latin typeface="Times New Roman" pitchFamily="18" charset="0"/>
            </a:endParaRPr>
          </a:p>
          <a:p>
            <a:endParaRPr lang="en-US" sz="2400" b="1" dirty="0">
              <a:solidFill>
                <a:srgbClr val="FF0000"/>
              </a:solidFill>
              <a:latin typeface="Times New Roman" pitchFamily="18" charset="0"/>
              <a:cs typeface="Times New Roman" pitchFamily="18" charset="0"/>
            </a:endParaRPr>
          </a:p>
          <a:p>
            <a:endParaRPr lang="ar-IQ" sz="2400" dirty="0">
              <a:solidFill>
                <a:srgbClr val="FF0000"/>
              </a:solidFill>
              <a:latin typeface="Times New Roman" pitchFamily="18" charset="0"/>
              <a:cs typeface="Times New Roman" pitchFamily="18" charset="0"/>
            </a:endParaRPr>
          </a:p>
        </p:txBody>
      </p:sp>
      <p:sp>
        <p:nvSpPr>
          <p:cNvPr id="8"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9"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10"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11"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2"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1890627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382000" cy="5364163"/>
          </a:xfrm>
        </p:spPr>
        <p:txBody>
          <a:bodyPr/>
          <a:lstStyle/>
          <a:p>
            <a:r>
              <a:rPr lang="en-US" b="1" u="sng" dirty="0">
                <a:solidFill>
                  <a:srgbClr val="FF0000"/>
                </a:solidFill>
                <a:latin typeface="Times New Roman" pitchFamily="18" charset="0"/>
                <a:cs typeface="Times New Roman" pitchFamily="18" charset="0"/>
              </a:rPr>
              <a:t>4. Tissue culture </a:t>
            </a:r>
          </a:p>
          <a:p>
            <a:r>
              <a:rPr lang="en-US" dirty="0">
                <a:latin typeface="Times New Roman" pitchFamily="18" charset="0"/>
                <a:cs typeface="Times New Roman" pitchFamily="18" charset="0"/>
              </a:rPr>
              <a:t>this is extremely expensive and could only be carried out in </a:t>
            </a:r>
            <a:r>
              <a:rPr lang="en-US" dirty="0" err="1">
                <a:latin typeface="Times New Roman" pitchFamily="18" charset="0"/>
                <a:cs typeface="Times New Roman" pitchFamily="18" charset="0"/>
              </a:rPr>
              <a:t>specialised</a:t>
            </a:r>
            <a:r>
              <a:rPr lang="en-US" dirty="0">
                <a:latin typeface="Times New Roman" pitchFamily="18" charset="0"/>
                <a:cs typeface="Times New Roman" pitchFamily="18" charset="0"/>
              </a:rPr>
              <a:t> laboratories. This has now been replaced by alternative methodologies</a:t>
            </a:r>
          </a:p>
          <a:p>
            <a:endParaRPr lang="en-US" dirty="0"/>
          </a:p>
        </p:txBody>
      </p:sp>
      <p:graphicFrame>
        <p:nvGraphicFramePr>
          <p:cNvPr id="4" name="Object 2"/>
          <p:cNvGraphicFramePr>
            <a:graphicFrameLocks noGrp="1" noChangeAspect="1"/>
          </p:cNvGraphicFramePr>
          <p:nvPr>
            <p:extLst>
              <p:ext uri="{D42A27DB-BD31-4B8C-83A1-F6EECF244321}">
                <p14:modId xmlns:p14="http://schemas.microsoft.com/office/powerpoint/2010/main" val="197133457"/>
              </p:ext>
            </p:extLst>
          </p:nvPr>
        </p:nvGraphicFramePr>
        <p:xfrm>
          <a:off x="3505200" y="3276600"/>
          <a:ext cx="3810000" cy="3175000"/>
        </p:xfrm>
        <a:graphic>
          <a:graphicData uri="http://schemas.openxmlformats.org/presentationml/2006/ole">
            <mc:AlternateContent xmlns:mc="http://schemas.openxmlformats.org/markup-compatibility/2006">
              <mc:Choice xmlns:v="urn:schemas-microsoft-com:vml" Requires="v">
                <p:oleObj name="Photo Editor Photo" r:id="rId2" imgW="2847619" imgH="2381582" progId="">
                  <p:embed/>
                </p:oleObj>
              </mc:Choice>
              <mc:Fallback>
                <p:oleObj name="Photo Editor Photo" r:id="rId2" imgW="2847619" imgH="2381582" progId="">
                  <p:embed/>
                  <p:pic>
                    <p:nvPicPr>
                      <p:cNvPr id="4"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76600"/>
                        <a:ext cx="3810000" cy="317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6"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7" name="object 6"/>
          <p:cNvSpPr/>
          <p:nvPr/>
        </p:nvSpPr>
        <p:spPr>
          <a:xfrm>
            <a:off x="4155433" y="46928"/>
            <a:ext cx="668872" cy="710657"/>
          </a:xfrm>
          <a:prstGeom prst="rect">
            <a:avLst/>
          </a:prstGeom>
          <a:blipFill>
            <a:blip r:embed="rId4" cstate="print"/>
            <a:stretch>
              <a:fillRect/>
            </a:stretch>
          </a:blipFill>
        </p:spPr>
        <p:txBody>
          <a:bodyPr wrap="square" lIns="0" tIns="0" rIns="0" bIns="0" rtlCol="0"/>
          <a:lstStyle/>
          <a:p>
            <a:endParaRPr/>
          </a:p>
        </p:txBody>
      </p:sp>
      <p:sp>
        <p:nvSpPr>
          <p:cNvPr id="8"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9"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311580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15141"/>
            <a:ext cx="8229600" cy="1143000"/>
          </a:xfrm>
        </p:spPr>
        <p:txBody>
          <a:bodyPr>
            <a:normAutofit fontScale="90000"/>
          </a:bodyPr>
          <a:lstStyle/>
          <a:p>
            <a:r>
              <a:rPr lang="en-US" b="1" dirty="0">
                <a:solidFill>
                  <a:srgbClr val="FF0000"/>
                </a:solidFill>
                <a:latin typeface="Times New Roman" pitchFamily="18" charset="0"/>
                <a:cs typeface="Times New Roman" pitchFamily="18" charset="0"/>
              </a:rPr>
              <a:t> Specimen Collection   </a:t>
            </a:r>
            <a:br>
              <a:rPr lang="ar-IQ" b="1" dirty="0">
                <a:solidFill>
                  <a:srgbClr val="FF0000"/>
                </a:solidFill>
                <a:latin typeface="Times New Roman" pitchFamily="18" charset="0"/>
              </a:rPr>
            </a:br>
            <a:endParaRPr lang="en-US" dirty="0"/>
          </a:p>
        </p:txBody>
      </p:sp>
      <p:sp>
        <p:nvSpPr>
          <p:cNvPr id="3" name="Content Placeholder 2"/>
          <p:cNvSpPr>
            <a:spLocks noGrp="1"/>
          </p:cNvSpPr>
          <p:nvPr>
            <p:ph idx="1"/>
          </p:nvPr>
        </p:nvSpPr>
        <p:spPr/>
        <p:txBody>
          <a:bodyPr/>
          <a:lstStyle/>
          <a:p>
            <a:pPr>
              <a:buFont typeface="Courier New" pitchFamily="49" charset="0"/>
              <a:buChar char="o"/>
            </a:pPr>
            <a:r>
              <a:rPr lang="en-US" b="1" dirty="0">
                <a:latin typeface="Times New Roman" pitchFamily="18" charset="0"/>
                <a:cs typeface="Times New Roman" pitchFamily="18" charset="0"/>
              </a:rPr>
              <a:t>Males – Urethral swab or first catch urine</a:t>
            </a:r>
          </a:p>
          <a:p>
            <a:pPr>
              <a:buFont typeface="Courier New" pitchFamily="49" charset="0"/>
              <a:buChar char="o"/>
            </a:pPr>
            <a:r>
              <a:rPr lang="en-US" b="1" dirty="0">
                <a:latin typeface="Times New Roman" pitchFamily="18" charset="0"/>
                <a:cs typeface="Times New Roman" pitchFamily="18" charset="0"/>
              </a:rPr>
              <a:t>Females – </a:t>
            </a:r>
            <a:r>
              <a:rPr lang="en-US" b="1" dirty="0" err="1">
                <a:latin typeface="Times New Roman" pitchFamily="18" charset="0"/>
                <a:cs typeface="Times New Roman" pitchFamily="18" charset="0"/>
              </a:rPr>
              <a:t>Endocervical</a:t>
            </a:r>
            <a:r>
              <a:rPr lang="en-US" b="1" dirty="0">
                <a:latin typeface="Times New Roman" pitchFamily="18" charset="0"/>
                <a:cs typeface="Times New Roman" pitchFamily="18" charset="0"/>
              </a:rPr>
              <a:t> swab</a:t>
            </a:r>
            <a:r>
              <a:rPr lang="en-US" dirty="0">
                <a:latin typeface="Times New Roman" pitchFamily="18" charset="0"/>
                <a:cs typeface="Times New Roman" pitchFamily="18" charset="0"/>
              </a:rPr>
              <a:t>. </a:t>
            </a:r>
          </a:p>
          <a:p>
            <a:pPr>
              <a:buFont typeface="Courier New" pitchFamily="49" charset="0"/>
              <a:buChar char="o"/>
            </a:pPr>
            <a:r>
              <a:rPr lang="en-US" b="1" dirty="0">
                <a:latin typeface="Times New Roman" pitchFamily="18" charset="0"/>
                <a:cs typeface="Times New Roman" pitchFamily="18" charset="0"/>
              </a:rPr>
              <a:t> – </a:t>
            </a:r>
            <a:r>
              <a:rPr lang="en-US" dirty="0">
                <a:latin typeface="Times New Roman" pitchFamily="18" charset="0"/>
                <a:cs typeface="Times New Roman" pitchFamily="18" charset="0"/>
              </a:rPr>
              <a:t>Urine ( less sensitive) </a:t>
            </a:r>
          </a:p>
          <a:p>
            <a:pPr>
              <a:buFont typeface="Courier New" pitchFamily="49" charset="0"/>
              <a:buChar char="o"/>
            </a:pPr>
            <a:r>
              <a:rPr lang="en-US" b="1" dirty="0">
                <a:latin typeface="Times New Roman" pitchFamily="18" charset="0"/>
                <a:cs typeface="Times New Roman" pitchFamily="18" charset="0"/>
              </a:rPr>
              <a:t>Neonates </a:t>
            </a:r>
          </a:p>
          <a:p>
            <a:r>
              <a:rPr lang="en-US" dirty="0">
                <a:latin typeface="Times New Roman" pitchFamily="18" charset="0"/>
                <a:cs typeface="Times New Roman" pitchFamily="18" charset="0"/>
              </a:rPr>
              <a:t>     Eye swab</a:t>
            </a:r>
          </a:p>
        </p:txBody>
      </p:sp>
      <p:sp>
        <p:nvSpPr>
          <p:cNvPr id="4"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11233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7585"/>
            <a:ext cx="8229600" cy="1143000"/>
          </a:xfrm>
        </p:spPr>
        <p:txBody>
          <a:bodyPr/>
          <a:lstStyle/>
          <a:p>
            <a:r>
              <a:rPr lang="en-US" dirty="0"/>
              <a:t>Treatment</a:t>
            </a:r>
          </a:p>
        </p:txBody>
      </p:sp>
      <p:sp>
        <p:nvSpPr>
          <p:cNvPr id="3" name="Content Placeholder 2"/>
          <p:cNvSpPr>
            <a:spLocks noGrp="1"/>
          </p:cNvSpPr>
          <p:nvPr>
            <p:ph idx="1"/>
          </p:nvPr>
        </p:nvSpPr>
        <p:spPr/>
        <p:txBody>
          <a:bodyPr>
            <a:normAutofit/>
          </a:bodyPr>
          <a:lstStyle/>
          <a:p>
            <a:pPr marL="457200" indent="-457200">
              <a:buFont typeface="Wingdings" pitchFamily="2" charset="2"/>
              <a:buChar char="v"/>
            </a:pPr>
            <a:r>
              <a:rPr lang="en-US" sz="2400" i="1" dirty="0"/>
              <a:t>Simultaneous treatment of current and recent sexual partners is required (contact tracing)</a:t>
            </a:r>
          </a:p>
          <a:p>
            <a:pPr marL="457200" indent="-457200">
              <a:buFont typeface="Wingdings" pitchFamily="2" charset="2"/>
              <a:buChar char="v"/>
            </a:pPr>
            <a:r>
              <a:rPr lang="en-US" sz="2400" dirty="0"/>
              <a:t>Abstain from sex during treatment .  </a:t>
            </a:r>
          </a:p>
          <a:p>
            <a:pPr marL="457200" indent="-457200">
              <a:buFont typeface="Wingdings" pitchFamily="2" charset="2"/>
              <a:buChar char="v"/>
            </a:pPr>
            <a:r>
              <a:rPr lang="en-US" sz="2400" dirty="0"/>
              <a:t>Patients should also receive health education, advice on contraception and instruction in  safe sex.</a:t>
            </a:r>
          </a:p>
          <a:p>
            <a:r>
              <a:rPr lang="en-US" sz="2400" dirty="0"/>
              <a:t> Retesting if any doubt about complete treatment, </a:t>
            </a:r>
            <a:r>
              <a:rPr lang="en-US" sz="2400" u="sng" dirty="0">
                <a:solidFill>
                  <a:srgbClr val="FF0000"/>
                </a:solidFill>
              </a:rPr>
              <a:t>test of cure </a:t>
            </a:r>
            <a:r>
              <a:rPr lang="en-US" sz="2400" dirty="0"/>
              <a:t>should be performed a minimum of 5 </a:t>
            </a:r>
            <a:r>
              <a:rPr lang="en-US" sz="2400" dirty="0" err="1"/>
              <a:t>wks</a:t>
            </a:r>
            <a:r>
              <a:rPr lang="en-US" sz="2400" dirty="0"/>
              <a:t> after initiation of treatment .</a:t>
            </a:r>
          </a:p>
          <a:p>
            <a:endParaRPr lang="en-US" sz="2400" dirty="0"/>
          </a:p>
          <a:p>
            <a:endParaRPr lang="en-US" sz="2400" dirty="0"/>
          </a:p>
          <a:p>
            <a:endParaRPr lang="ar-IQ" sz="2400" dirty="0"/>
          </a:p>
          <a:p>
            <a:endParaRPr lang="en-US" sz="2400" dirty="0"/>
          </a:p>
        </p:txBody>
      </p:sp>
      <p:sp>
        <p:nvSpPr>
          <p:cNvPr id="4"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329774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229600" cy="4525963"/>
          </a:xfrm>
        </p:spPr>
        <p:txBody>
          <a:bodyPr>
            <a:normAutofit fontScale="92500" lnSpcReduction="10000"/>
          </a:bodyPr>
          <a:lstStyle/>
          <a:p>
            <a:pPr algn="l" rtl="0"/>
            <a:r>
              <a:rPr lang="en-US" u="sng" dirty="0"/>
              <a:t>Antibiotics treatment</a:t>
            </a:r>
          </a:p>
          <a:p>
            <a:pPr marL="0" indent="0" algn="l">
              <a:lnSpc>
                <a:spcPct val="115000"/>
              </a:lnSpc>
              <a:spcAft>
                <a:spcPts val="1000"/>
              </a:spcAft>
              <a:buNone/>
            </a:pPr>
            <a:r>
              <a:rPr lang="en-US" dirty="0">
                <a:ea typeface="Calibri"/>
                <a:cs typeface="Arial"/>
              </a:rPr>
              <a:t>The </a:t>
            </a:r>
            <a:r>
              <a:rPr lang="en-US" dirty="0">
                <a:solidFill>
                  <a:srgbClr val="FF0000"/>
                </a:solidFill>
                <a:ea typeface="Calibri"/>
                <a:cs typeface="Arial"/>
              </a:rPr>
              <a:t>following treatment </a:t>
            </a:r>
            <a:r>
              <a:rPr lang="en-US" dirty="0">
                <a:ea typeface="Calibri"/>
                <a:cs typeface="Arial"/>
              </a:rPr>
              <a:t>are effective for </a:t>
            </a:r>
            <a:r>
              <a:rPr lang="en-US" u="sng" dirty="0">
                <a:ea typeface="Calibri"/>
                <a:cs typeface="Arial"/>
              </a:rPr>
              <a:t>uncomplicated Chlamydia infection</a:t>
            </a:r>
            <a:endParaRPr lang="en-US" sz="2800" u="sng" dirty="0">
              <a:ea typeface="Calibri"/>
              <a:cs typeface="Arial"/>
            </a:endParaRPr>
          </a:p>
          <a:p>
            <a:pPr marL="0" indent="0" algn="l">
              <a:lnSpc>
                <a:spcPct val="115000"/>
              </a:lnSpc>
              <a:spcAft>
                <a:spcPts val="1000"/>
              </a:spcAft>
              <a:buNone/>
            </a:pPr>
            <a:r>
              <a:rPr lang="en-US" dirty="0">
                <a:solidFill>
                  <a:srgbClr val="FF0000"/>
                </a:solidFill>
                <a:ea typeface="Calibri"/>
                <a:cs typeface="Arial"/>
              </a:rPr>
              <a:t>Doxycyclin</a:t>
            </a:r>
            <a:r>
              <a:rPr lang="en-US" dirty="0">
                <a:ea typeface="Calibri"/>
                <a:cs typeface="Arial"/>
              </a:rPr>
              <a:t>e 100mg twice/day for 7 days, </a:t>
            </a:r>
          </a:p>
          <a:p>
            <a:pPr marL="0" indent="0" algn="l">
              <a:lnSpc>
                <a:spcPct val="115000"/>
              </a:lnSpc>
              <a:spcAft>
                <a:spcPts val="1000"/>
              </a:spcAft>
              <a:buNone/>
            </a:pPr>
            <a:r>
              <a:rPr lang="en-US" dirty="0">
                <a:solidFill>
                  <a:srgbClr val="FF0000"/>
                </a:solidFill>
                <a:ea typeface="Calibri"/>
                <a:cs typeface="Arial"/>
              </a:rPr>
              <a:t>Azithromycin</a:t>
            </a:r>
            <a:r>
              <a:rPr lang="en-US" dirty="0">
                <a:ea typeface="Calibri"/>
                <a:cs typeface="Arial"/>
              </a:rPr>
              <a:t> 1gm single dose is recommended in pregnancy,</a:t>
            </a:r>
          </a:p>
          <a:p>
            <a:pPr marL="0" indent="0" algn="l">
              <a:lnSpc>
                <a:spcPct val="115000"/>
              </a:lnSpc>
              <a:spcAft>
                <a:spcPts val="1000"/>
              </a:spcAft>
              <a:buNone/>
            </a:pPr>
            <a:r>
              <a:rPr lang="en-US" dirty="0">
                <a:solidFill>
                  <a:srgbClr val="FF0000"/>
                </a:solidFill>
                <a:ea typeface="Calibri"/>
                <a:cs typeface="Arial"/>
              </a:rPr>
              <a:t>ofloxacine </a:t>
            </a:r>
            <a:r>
              <a:rPr lang="en-US" dirty="0">
                <a:ea typeface="Calibri"/>
                <a:cs typeface="Arial"/>
              </a:rPr>
              <a:t>400 mg for 7 days, </a:t>
            </a:r>
          </a:p>
          <a:p>
            <a:pPr marL="0" indent="0" algn="l">
              <a:lnSpc>
                <a:spcPct val="115000"/>
              </a:lnSpc>
              <a:spcAft>
                <a:spcPts val="1000"/>
              </a:spcAft>
              <a:buNone/>
            </a:pPr>
            <a:endParaRPr lang="en-US" sz="2800" dirty="0">
              <a:ea typeface="Calibri"/>
              <a:cs typeface="Arial"/>
            </a:endParaRPr>
          </a:p>
          <a:p>
            <a:pPr algn="l" rtl="0">
              <a:buNone/>
            </a:pPr>
            <a:endParaRPr lang="en-US" dirty="0"/>
          </a:p>
        </p:txBody>
      </p:sp>
      <p:sp>
        <p:nvSpPr>
          <p:cNvPr id="3"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58559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xfrm>
            <a:off x="457200" y="549622"/>
            <a:ext cx="8229600" cy="1143000"/>
          </a:xfrm>
          <a:prstGeom prst="rect">
            <a:avLst/>
          </a:prstGeom>
        </p:spPr>
        <p:txBody>
          <a:bodyPr>
            <a:normAutofit/>
          </a:bodyPr>
          <a:lstStyle>
            <a:lvl1pPr>
              <a:defRPr>
                <a:latin typeface="+mj-lt"/>
                <a:ea typeface="+mj-ea"/>
                <a:cs typeface="+mj-cs"/>
              </a:defRPr>
            </a:lvl1pPr>
          </a:lstStyle>
          <a:p>
            <a:pPr algn="l" rtl="0"/>
            <a:r>
              <a:rPr lang="en-US" sz="3600" b="1" dirty="0">
                <a:solidFill>
                  <a:srgbClr val="FF0000"/>
                </a:solidFill>
                <a:latin typeface="Times New Roman" pitchFamily="18" charset="0"/>
                <a:cs typeface="Times New Roman" pitchFamily="18" charset="0"/>
              </a:rPr>
              <a:t>Gonorrhea </a:t>
            </a:r>
          </a:p>
        </p:txBody>
      </p:sp>
      <p:sp>
        <p:nvSpPr>
          <p:cNvPr id="5" name="Content Placeholder 1"/>
          <p:cNvSpPr txBox="1">
            <a:spLocks noGrp="1"/>
          </p:cNvSpPr>
          <p:nvPr>
            <p:ph idx="1"/>
          </p:nvPr>
        </p:nvSpPr>
        <p:spPr>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lgn="l" rtl="0">
              <a:buFont typeface="Wingdings" pitchFamily="2" charset="2"/>
              <a:buChar char="q"/>
            </a:pPr>
            <a:r>
              <a:rPr lang="en-GB" sz="2800" i="1" dirty="0">
                <a:latin typeface="Times New Roman" pitchFamily="18" charset="0"/>
                <a:cs typeface="Times New Roman" pitchFamily="18" charset="0"/>
              </a:rPr>
              <a:t>Neisseria Gonorrhoeae </a:t>
            </a:r>
            <a:r>
              <a:rPr lang="en-GB" sz="2800" dirty="0">
                <a:latin typeface="Times New Roman" pitchFamily="18" charset="0"/>
                <a:cs typeface="Times New Roman" pitchFamily="18" charset="0"/>
              </a:rPr>
              <a:t>is a Gram – ve intracellular diplococcus.</a:t>
            </a:r>
            <a:r>
              <a:rPr lang="en-US" sz="2800" dirty="0">
                <a:latin typeface="Times New Roman" pitchFamily="18" charset="0"/>
                <a:cs typeface="Times New Roman" pitchFamily="18" charset="0"/>
              </a:rPr>
              <a:t> </a:t>
            </a:r>
          </a:p>
          <a:p>
            <a:pPr algn="l" rtl="0"/>
            <a:endParaRPr lang="en-US" sz="2800" dirty="0">
              <a:latin typeface="Times New Roman" pitchFamily="18" charset="0"/>
              <a:cs typeface="Times New Roman" pitchFamily="18" charset="0"/>
            </a:endParaRPr>
          </a:p>
          <a:p>
            <a:pPr marL="457200" indent="-457200" algn="l" rtl="0">
              <a:buFont typeface="Wingdings" pitchFamily="2" charset="2"/>
              <a:buChar char="q"/>
            </a:pPr>
            <a:r>
              <a:rPr lang="en-GB" sz="2800" dirty="0">
                <a:latin typeface="Times New Roman" pitchFamily="18" charset="0"/>
                <a:cs typeface="Times New Roman" pitchFamily="18" charset="0"/>
              </a:rPr>
              <a:t>It only grows in </a:t>
            </a:r>
            <a:r>
              <a:rPr lang="it-IT" sz="2800" dirty="0">
                <a:latin typeface="Times New Roman" pitchFamily="18" charset="0"/>
                <a:cs typeface="Times New Roman" pitchFamily="18" charset="0"/>
              </a:rPr>
              <a:t>enriched media  i.e. chocolate agar. </a:t>
            </a:r>
            <a:endParaRPr lang="en-US" sz="2800" dirty="0">
              <a:latin typeface="Times New Roman" pitchFamily="18" charset="0"/>
              <a:cs typeface="Times New Roman" pitchFamily="18" charset="0"/>
            </a:endParaRPr>
          </a:p>
          <a:p>
            <a:pPr algn="l" rtl="0"/>
            <a:endParaRPr lang="en-US" sz="1400" dirty="0">
              <a:latin typeface="Times New Roman" pitchFamily="18" charset="0"/>
              <a:cs typeface="Times New Roman" pitchFamily="18" charset="0"/>
            </a:endParaRPr>
          </a:p>
        </p:txBody>
      </p:sp>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7"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8"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0"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55687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noGrp="1"/>
          </p:cNvSpPr>
          <p:nvPr>
            <p:ph type="title"/>
          </p:nvPr>
        </p:nvSpPr>
        <p:spPr>
          <a:xfrm>
            <a:off x="397570" y="757585"/>
            <a:ext cx="8229600" cy="1143000"/>
          </a:xfrm>
          <a:prstGeom prst="rect">
            <a:avLst/>
          </a:prstGeom>
        </p:spPr>
        <p:txBody>
          <a:bodyPr>
            <a:normAutofit fontScale="97500"/>
          </a:bodyPr>
          <a:lstStyle>
            <a:lvl1pPr>
              <a:defRPr>
                <a:latin typeface="+mj-lt"/>
                <a:ea typeface="+mj-ea"/>
                <a:cs typeface="+mj-cs"/>
              </a:defRPr>
            </a:lvl1pPr>
          </a:lstStyle>
          <a:p>
            <a:pPr rtl="0"/>
            <a:r>
              <a:rPr lang="en-GB" sz="2800" b="1" dirty="0">
                <a:solidFill>
                  <a:srgbClr val="FF0000"/>
                </a:solidFill>
                <a:latin typeface="Times New Roman" pitchFamily="18" charset="0"/>
                <a:cs typeface="Times New Roman" pitchFamily="18" charset="0"/>
              </a:rPr>
              <a:t>Clinical Presentation</a:t>
            </a:r>
            <a:br>
              <a:rPr lang="en-GB" sz="2800" b="1" dirty="0">
                <a:solidFill>
                  <a:srgbClr val="FF0000"/>
                </a:solidFill>
                <a:latin typeface="Times New Roman" pitchFamily="18" charset="0"/>
                <a:cs typeface="Times New Roman" pitchFamily="18" charset="0"/>
              </a:rPr>
            </a:br>
            <a:r>
              <a:rPr lang="en-GB" sz="2800" b="1" dirty="0">
                <a:solidFill>
                  <a:srgbClr val="FF0000"/>
                </a:solidFill>
                <a:latin typeface="Times New Roman" pitchFamily="18" charset="0"/>
                <a:cs typeface="Times New Roman" pitchFamily="18" charset="0"/>
              </a:rPr>
              <a:t>A- in Females</a:t>
            </a:r>
            <a:endParaRPr lang="en-US" sz="2800" b="1" dirty="0">
              <a:solidFill>
                <a:srgbClr val="FF0000"/>
              </a:solidFill>
              <a:latin typeface="Times New Roman" pitchFamily="18" charset="0"/>
              <a:cs typeface="Times New Roman" pitchFamily="18" charset="0"/>
            </a:endParaRPr>
          </a:p>
        </p:txBody>
      </p:sp>
      <p:sp>
        <p:nvSpPr>
          <p:cNvPr id="5" name="عنصر نائب للمحتوى 2"/>
          <p:cNvSpPr txBox="1">
            <a:spLocks noGrp="1"/>
          </p:cNvSpPr>
          <p:nvPr>
            <p:ph idx="1"/>
          </p:nvPr>
        </p:nvSpPr>
        <p:spPr>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l" rtl="0">
              <a:buFont typeface="Courier New" pitchFamily="49" charset="0"/>
              <a:buChar char="o"/>
            </a:pPr>
            <a:r>
              <a:rPr lang="en-US" sz="2800" dirty="0">
                <a:latin typeface="Times New Roman" pitchFamily="18" charset="0"/>
                <a:cs typeface="Times New Roman" pitchFamily="18" charset="0"/>
              </a:rPr>
              <a:t> May be asymptomatic .</a:t>
            </a:r>
          </a:p>
          <a:p>
            <a:pPr marL="342900" indent="-342900" algn="l" rtl="0">
              <a:buFont typeface="Courier New" pitchFamily="49" charset="0"/>
              <a:buChar char="o"/>
            </a:pPr>
            <a:r>
              <a:rPr lang="en-US" sz="2800" dirty="0">
                <a:latin typeface="Times New Roman" pitchFamily="18" charset="0"/>
                <a:cs typeface="Times New Roman" pitchFamily="18" charset="0"/>
              </a:rPr>
              <a:t>acute cervicitis .</a:t>
            </a:r>
          </a:p>
          <a:p>
            <a:pPr marL="342900" indent="-342900" algn="l" rtl="0">
              <a:buFont typeface="Courier New" pitchFamily="49" charset="0"/>
              <a:buChar char="o"/>
            </a:pPr>
            <a:r>
              <a:rPr lang="en-US" sz="2800" dirty="0">
                <a:latin typeface="Times New Roman" pitchFamily="18" charset="0"/>
                <a:cs typeface="Times New Roman" pitchFamily="18" charset="0"/>
              </a:rPr>
              <a:t>urethral syndrome ( where the urethra is infected ).  </a:t>
            </a:r>
          </a:p>
          <a:p>
            <a:pPr marL="342900" indent="-342900" algn="l" rtl="0">
              <a:buFont typeface="Courier New" pitchFamily="49" charset="0"/>
              <a:buChar char="o"/>
            </a:pPr>
            <a:r>
              <a:rPr lang="en-US" sz="2800" dirty="0">
                <a:latin typeface="Times New Roman" pitchFamily="18" charset="0"/>
                <a:cs typeface="Times New Roman" pitchFamily="18" charset="0"/>
              </a:rPr>
              <a:t>PID: occasionally with tubo-ovarian abscess .</a:t>
            </a:r>
          </a:p>
          <a:p>
            <a:pPr marL="342900" indent="-342900" algn="l" rtl="0">
              <a:buFont typeface="Courier New" pitchFamily="49" charset="0"/>
              <a:buChar char="o"/>
            </a:pPr>
            <a:r>
              <a:rPr lang="en-US" sz="2800" dirty="0">
                <a:latin typeface="Times New Roman" pitchFamily="18" charset="0"/>
                <a:cs typeface="Times New Roman" pitchFamily="18" charset="0"/>
              </a:rPr>
              <a:t>Bartholins abscess  .</a:t>
            </a:r>
          </a:p>
          <a:p>
            <a:pPr marL="342900" indent="-342900" algn="l" rtl="0">
              <a:buFont typeface="Courier New" pitchFamily="49" charset="0"/>
              <a:buChar char="o"/>
            </a:pPr>
            <a:r>
              <a:rPr lang="en-US" sz="2800" dirty="0">
                <a:latin typeface="Times New Roman" pitchFamily="18" charset="0"/>
                <a:cs typeface="Times New Roman" pitchFamily="18" charset="0"/>
              </a:rPr>
              <a:t>Disseminated gonococcal infection: a rare complication that affects women more than men. The common symptoms are pain on the joints, tenosynovitis and rash.</a:t>
            </a:r>
            <a:endParaRPr lang="ar-IQ" sz="2800" dirty="0">
              <a:latin typeface="Times New Roman" pitchFamily="18" charset="0"/>
              <a:cs typeface="Times New Roman" pitchFamily="18" charset="0"/>
            </a:endParaRPr>
          </a:p>
        </p:txBody>
      </p:sp>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7"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8"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0"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04208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latin typeface="Times New Roman" pitchFamily="18" charset="0"/>
                <a:cs typeface="Times New Roman" pitchFamily="18" charset="0"/>
              </a:rPr>
              <a:t> B - in Males </a:t>
            </a:r>
            <a:br>
              <a:rPr lang="en-US" b="1"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88178" y="1012567"/>
            <a:ext cx="4301691" cy="816233"/>
          </a:xfrm>
        </p:spPr>
        <p:txBody>
          <a:bodyPr/>
          <a:lstStyle/>
          <a:p>
            <a:pPr marL="457200" indent="-457200" algn="r">
              <a:buFont typeface="Wingdings" pitchFamily="2" charset="2"/>
              <a:buChar char="Ø"/>
            </a:pPr>
            <a:r>
              <a:rPr lang="en-US" dirty="0" err="1">
                <a:latin typeface="Times New Roman" pitchFamily="18" charset="0"/>
                <a:cs typeface="Times New Roman" pitchFamily="18" charset="0"/>
              </a:rPr>
              <a:t>Gonococal</a:t>
            </a:r>
            <a:r>
              <a:rPr lang="en-US" dirty="0">
                <a:latin typeface="Times New Roman" pitchFamily="18" charset="0"/>
                <a:cs typeface="Times New Roman" pitchFamily="18" charset="0"/>
              </a:rPr>
              <a:t> urethritis</a:t>
            </a:r>
          </a:p>
          <a:p>
            <a:pPr marL="457200" indent="-457200" algn="r">
              <a:buFont typeface="Wingdings" pitchFamily="2" charset="2"/>
              <a:buChar char="Ø"/>
            </a:pPr>
            <a:endParaRPr lang="en-US" dirty="0">
              <a:latin typeface="Times New Roman" pitchFamily="18" charset="0"/>
              <a:cs typeface="Times New Roman" pitchFamily="18" charset="0"/>
            </a:endParaRPr>
          </a:p>
        </p:txBody>
      </p:sp>
      <p:sp>
        <p:nvSpPr>
          <p:cNvPr id="4" name="Rectangle 6"/>
          <p:cNvSpPr>
            <a:spLocks noChangeArrowheads="1"/>
          </p:cNvSpPr>
          <p:nvPr/>
        </p:nvSpPr>
        <p:spPr bwMode="auto">
          <a:xfrm>
            <a:off x="457200" y="1828800"/>
            <a:ext cx="3429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1638" indent="-401638">
              <a:defRPr>
                <a:solidFill>
                  <a:schemeClr val="tx1"/>
                </a:solidFill>
                <a:latin typeface="Arial" charset="0"/>
              </a:defRPr>
            </a:lvl1pPr>
            <a:lvl2pPr marL="917575" indent="-349250">
              <a:defRPr>
                <a:solidFill>
                  <a:schemeClr val="tx1"/>
                </a:solidFill>
                <a:latin typeface="Arial" charset="0"/>
              </a:defRPr>
            </a:lvl2pPr>
            <a:lvl3pPr marL="1031875">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algn="l" rtl="0">
              <a:spcBef>
                <a:spcPct val="10000"/>
              </a:spcBef>
              <a:buClr>
                <a:schemeClr val="accent2"/>
              </a:buClr>
              <a:buSzPct val="60000"/>
              <a:buFont typeface="Wingdings" pitchFamily="2" charset="2"/>
              <a:buChar char="n"/>
            </a:pPr>
            <a:r>
              <a:rPr lang="en-US" altLang="en-US" sz="2000" dirty="0">
                <a:effectLst/>
                <a:latin typeface="Times New Roman" pitchFamily="18" charset="0"/>
                <a:cs typeface="Times New Roman" pitchFamily="18" charset="0"/>
              </a:rPr>
              <a:t>Incubation period 2-7 days</a:t>
            </a:r>
          </a:p>
          <a:p>
            <a:pPr algn="l" rtl="0">
              <a:spcBef>
                <a:spcPct val="10000"/>
              </a:spcBef>
              <a:buClr>
                <a:schemeClr val="accent2"/>
              </a:buClr>
              <a:buSzPct val="60000"/>
              <a:buFont typeface="Wingdings" pitchFamily="2" charset="2"/>
              <a:buChar char="n"/>
            </a:pPr>
            <a:r>
              <a:rPr lang="en-US" altLang="en-US" sz="2000" dirty="0">
                <a:effectLst/>
                <a:latin typeface="Times New Roman" pitchFamily="18" charset="0"/>
                <a:cs typeface="Times New Roman" pitchFamily="18" charset="0"/>
              </a:rPr>
              <a:t>Abrupt onset of severe dysuria </a:t>
            </a:r>
          </a:p>
          <a:p>
            <a:pPr algn="l" rtl="0">
              <a:spcBef>
                <a:spcPct val="10000"/>
              </a:spcBef>
              <a:buClr>
                <a:schemeClr val="accent2"/>
              </a:buClr>
              <a:buSzPct val="60000"/>
              <a:buFont typeface="Wingdings" pitchFamily="2" charset="2"/>
              <a:buChar char="n"/>
            </a:pPr>
            <a:r>
              <a:rPr lang="en-US" altLang="en-US" sz="2000" dirty="0">
                <a:effectLst/>
                <a:latin typeface="Times New Roman" pitchFamily="18" charset="0"/>
                <a:cs typeface="Times New Roman" pitchFamily="18" charset="0"/>
              </a:rPr>
              <a:t>Purulent urethral discharge </a:t>
            </a:r>
          </a:p>
          <a:p>
            <a:pPr algn="l" rtl="0">
              <a:spcBef>
                <a:spcPct val="10000"/>
              </a:spcBef>
              <a:buClr>
                <a:schemeClr val="accent2"/>
              </a:buClr>
              <a:buSzPct val="60000"/>
              <a:buFont typeface="Wingdings" pitchFamily="2" charset="2"/>
              <a:buChar char="n"/>
            </a:pPr>
            <a:r>
              <a:rPr lang="en-US" altLang="en-US" sz="2000" dirty="0">
                <a:effectLst/>
                <a:latin typeface="Times New Roman" pitchFamily="18" charset="0"/>
                <a:cs typeface="Times New Roman" pitchFamily="18" charset="0"/>
              </a:rPr>
              <a:t>Most urethral infections  are symptomatic.</a:t>
            </a:r>
          </a:p>
          <a:p>
            <a:pPr algn="l" rtl="0">
              <a:spcBef>
                <a:spcPct val="10000"/>
              </a:spcBef>
              <a:buClr>
                <a:schemeClr val="accent2"/>
              </a:buClr>
              <a:buSzPct val="60000"/>
              <a:buFont typeface="Wingdings" pitchFamily="2" charset="2"/>
              <a:buChar char="n"/>
            </a:pPr>
            <a:endParaRPr lang="en-US" altLang="en-US" sz="2000" dirty="0">
              <a:latin typeface="Times New Roman" pitchFamily="18" charset="0"/>
              <a:cs typeface="Times New Roman" pitchFamily="18" charset="0"/>
            </a:endParaRPr>
          </a:p>
          <a:p>
            <a:pPr>
              <a:buFont typeface="Wingdings" pitchFamily="2" charset="2"/>
              <a:buChar char="Ø"/>
            </a:pPr>
            <a:r>
              <a:rPr lang="en-GB" sz="2000" dirty="0"/>
              <a:t>prostatitis, </a:t>
            </a:r>
            <a:r>
              <a:rPr lang="en-GB" sz="2000" dirty="0" err="1"/>
              <a:t>proctitis</a:t>
            </a:r>
            <a:r>
              <a:rPr lang="en-GB" sz="2000" dirty="0"/>
              <a:t>, pharyngitis</a:t>
            </a:r>
            <a:r>
              <a:rPr lang="en-US" sz="2000" b="1" dirty="0"/>
              <a:t> </a:t>
            </a:r>
          </a:p>
          <a:p>
            <a:pPr>
              <a:buFont typeface="Wingdings" pitchFamily="2" charset="2"/>
              <a:buChar char="Ø"/>
            </a:pPr>
            <a:r>
              <a:rPr lang="en-US" sz="2000" dirty="0"/>
              <a:t>Epididymitis  </a:t>
            </a:r>
          </a:p>
          <a:p>
            <a:pPr>
              <a:buFont typeface="Wingdings" pitchFamily="2" charset="2"/>
              <a:buChar char="Ø"/>
            </a:pPr>
            <a:r>
              <a:rPr lang="en-US" sz="2000" dirty="0"/>
              <a:t>Disseminated </a:t>
            </a:r>
            <a:r>
              <a:rPr lang="en-US" sz="2000" dirty="0" err="1"/>
              <a:t>gonoccocal</a:t>
            </a:r>
            <a:r>
              <a:rPr lang="en-US" sz="2000" dirty="0"/>
              <a:t> infection</a:t>
            </a:r>
            <a:endParaRPr lang="ar-IQ" sz="2000" dirty="0"/>
          </a:p>
          <a:p>
            <a:pPr algn="l" rtl="0">
              <a:spcBef>
                <a:spcPct val="10000"/>
              </a:spcBef>
              <a:buClr>
                <a:schemeClr val="accent2"/>
              </a:buClr>
              <a:buSzPct val="60000"/>
              <a:buFont typeface="Wingdings" pitchFamily="2" charset="2"/>
              <a:buChar char="n"/>
            </a:pPr>
            <a:endParaRPr lang="en-US" altLang="en-US" sz="2000" dirty="0">
              <a:effectLst/>
              <a:latin typeface="Times New Roman" pitchFamily="18" charset="0"/>
              <a:cs typeface="Times New Roman" pitchFamily="18" charset="0"/>
            </a:endParaRPr>
          </a:p>
        </p:txBody>
      </p:sp>
      <p:sp>
        <p:nvSpPr>
          <p:cNvPr id="5"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6"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7"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8"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9"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pic>
        <p:nvPicPr>
          <p:cNvPr id="11" name="Content Placeholder 3" descr="F06_007A"/>
          <p:cNvPicPr>
            <a:picLocks noChangeAspect="1" noChangeArrowheads="1"/>
          </p:cNvPicPr>
          <p:nvPr/>
        </p:nvPicPr>
        <p:blipFill>
          <a:blip r:embed="rId5">
            <a:extLst>
              <a:ext uri="{28A0092B-C50C-407E-A947-70E740481C1C}">
                <a14:useLocalDpi xmlns:a14="http://schemas.microsoft.com/office/drawing/2010/main" val="0"/>
              </a:ext>
            </a:extLst>
          </a:blip>
          <a:srcRect l="23135" r="6850"/>
          <a:stretch>
            <a:fillRect/>
          </a:stretch>
        </p:blipFill>
        <p:spPr bwMode="auto">
          <a:xfrm>
            <a:off x="4489868" y="1621157"/>
            <a:ext cx="4577932" cy="35608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6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043890" cy="654032"/>
          </a:xfrm>
        </p:spPr>
        <p:txBody>
          <a:bodyPr>
            <a:normAutofit/>
          </a:bodyPr>
          <a:lstStyle/>
          <a:p>
            <a:r>
              <a:rPr lang="en-US" sz="2800" b="1" u="sng" dirty="0"/>
              <a:t>Objectives</a:t>
            </a:r>
            <a:r>
              <a:rPr lang="en-US" sz="2800" dirty="0"/>
              <a:t> </a:t>
            </a:r>
            <a:endParaRPr lang="ar-IQ" sz="2800" dirty="0"/>
          </a:p>
        </p:txBody>
      </p:sp>
      <p:sp>
        <p:nvSpPr>
          <p:cNvPr id="3" name="عنصر نائب للمحتوى 2"/>
          <p:cNvSpPr>
            <a:spLocks noGrp="1"/>
          </p:cNvSpPr>
          <p:nvPr>
            <p:ph idx="1"/>
          </p:nvPr>
        </p:nvSpPr>
        <p:spPr>
          <a:xfrm>
            <a:off x="142844" y="857232"/>
            <a:ext cx="8786874" cy="5786478"/>
          </a:xfrm>
        </p:spPr>
        <p:txBody>
          <a:bodyPr>
            <a:normAutofit/>
          </a:bodyPr>
          <a:lstStyle/>
          <a:p>
            <a:pPr algn="l" rtl="0"/>
            <a:r>
              <a:rPr lang="en-US" sz="2400" dirty="0"/>
              <a:t>To  describe the microbiological criteria, clinical manifestations, diagnosis and treatment of </a:t>
            </a:r>
            <a:r>
              <a:rPr lang="en-US" sz="2400" dirty="0">
                <a:solidFill>
                  <a:srgbClr val="990099"/>
                </a:solidFill>
              </a:rPr>
              <a:t>herpes </a:t>
            </a:r>
            <a:r>
              <a:rPr lang="en-US" sz="2400" dirty="0" err="1">
                <a:solidFill>
                  <a:srgbClr val="990099"/>
                </a:solidFill>
              </a:rPr>
              <a:t>genitalis</a:t>
            </a:r>
            <a:endParaRPr lang="en-US" sz="2400" dirty="0">
              <a:solidFill>
                <a:srgbClr val="990099"/>
              </a:solidFill>
            </a:endParaRPr>
          </a:p>
          <a:p>
            <a:pPr algn="l" rtl="0"/>
            <a:r>
              <a:rPr lang="en-US" sz="2400" dirty="0"/>
              <a:t>To  describe the microbiological criteria, clinical manifestations, diagnosis and treatment of </a:t>
            </a:r>
            <a:r>
              <a:rPr lang="en-US" sz="2400" dirty="0">
                <a:solidFill>
                  <a:srgbClr val="990099"/>
                </a:solidFill>
              </a:rPr>
              <a:t>genital warts</a:t>
            </a:r>
          </a:p>
          <a:p>
            <a:pPr algn="l" rtl="0"/>
            <a:r>
              <a:rPr lang="en-US" sz="2400" dirty="0"/>
              <a:t>To  describe the microbiological criteria, natural history and clinical manifestations, diagnosis and treatment of </a:t>
            </a:r>
            <a:r>
              <a:rPr lang="en-US" sz="2400" dirty="0">
                <a:solidFill>
                  <a:srgbClr val="990099"/>
                </a:solidFill>
              </a:rPr>
              <a:t>Syphilis</a:t>
            </a:r>
          </a:p>
          <a:p>
            <a:pPr algn="l" rtl="0"/>
            <a:r>
              <a:rPr lang="en-US" sz="2400" dirty="0"/>
              <a:t>To  describe the microbiological criteria, natural history and clinical manifestations, diagnosis and treatment of </a:t>
            </a:r>
            <a:r>
              <a:rPr lang="en-US" sz="2400" dirty="0">
                <a:solidFill>
                  <a:srgbClr val="990099"/>
                </a:solidFill>
              </a:rPr>
              <a:t>AIDS</a:t>
            </a:r>
          </a:p>
          <a:p>
            <a:pPr algn="l" rtl="0"/>
            <a:r>
              <a:rPr lang="en-US" sz="2400" dirty="0"/>
              <a:t>To  describe the microbiological criteria, clinical features, diagnosis of </a:t>
            </a:r>
            <a:r>
              <a:rPr lang="en-US" sz="2400" dirty="0" err="1">
                <a:solidFill>
                  <a:srgbClr val="990099"/>
                </a:solidFill>
              </a:rPr>
              <a:t>Chancroid</a:t>
            </a:r>
            <a:r>
              <a:rPr lang="en-US" sz="2400" dirty="0">
                <a:solidFill>
                  <a:srgbClr val="990099"/>
                </a:solidFill>
              </a:rPr>
              <a:t>, Granuloma </a:t>
            </a:r>
            <a:r>
              <a:rPr lang="en-US" sz="2400" dirty="0" err="1">
                <a:solidFill>
                  <a:srgbClr val="990099"/>
                </a:solidFill>
              </a:rPr>
              <a:t>inguinale</a:t>
            </a:r>
            <a:r>
              <a:rPr lang="en-US" sz="2400" dirty="0">
                <a:solidFill>
                  <a:srgbClr val="990099"/>
                </a:solidFill>
              </a:rPr>
              <a:t> , and </a:t>
            </a:r>
            <a:r>
              <a:rPr lang="en-US" sz="2400" dirty="0" err="1">
                <a:solidFill>
                  <a:srgbClr val="990099"/>
                </a:solidFill>
              </a:rPr>
              <a:t>Lymphogranuloma</a:t>
            </a:r>
            <a:r>
              <a:rPr lang="en-US" sz="2400" dirty="0">
                <a:solidFill>
                  <a:srgbClr val="990099"/>
                </a:solidFill>
              </a:rPr>
              <a:t> </a:t>
            </a:r>
            <a:r>
              <a:rPr lang="en-US" sz="2400" dirty="0" err="1">
                <a:solidFill>
                  <a:srgbClr val="990099"/>
                </a:solidFill>
              </a:rPr>
              <a:t>venereum</a:t>
            </a:r>
            <a:r>
              <a:rPr lang="en-US" sz="2400" dirty="0">
                <a:solidFill>
                  <a:srgbClr val="990099"/>
                </a:solidFill>
              </a:rPr>
              <a:t> </a:t>
            </a:r>
          </a:p>
          <a:p>
            <a:pPr algn="l" rtl="0"/>
            <a:endParaRPr lang="en-US" sz="2400" dirty="0">
              <a:solidFill>
                <a:srgbClr val="990099"/>
              </a:solidFill>
            </a:endParaRPr>
          </a:p>
          <a:p>
            <a:pPr algn="l" rtl="0"/>
            <a:endParaRPr lang="en-US" sz="2800" dirty="0"/>
          </a:p>
          <a:p>
            <a:pPr algn="l" rtl="0"/>
            <a:endParaRPr lang="en-US" sz="2800" dirty="0"/>
          </a:p>
          <a:p>
            <a:pPr algn="l" rtl="0"/>
            <a:endParaRPr lang="en-US" sz="2600" dirty="0"/>
          </a:p>
          <a:p>
            <a:pPr algn="l" rtl="0"/>
            <a:endParaRPr lang="en-US" dirty="0"/>
          </a:p>
          <a:p>
            <a:pPr algn="l" rtl="0"/>
            <a:endParaRPr lang="en-US" dirty="0"/>
          </a:p>
          <a:p>
            <a:pPr algn="l" rtl="0"/>
            <a:endParaRPr lang="en-US" dirty="0"/>
          </a:p>
          <a:p>
            <a:pPr algn="l" rtl="0"/>
            <a:endParaRPr lang="ar-IQ"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1220689427"/>
      </p:ext>
    </p:extLst>
  </p:cSld>
  <p:clrMapOvr>
    <a:masterClrMapping/>
  </p:clrMapOvr>
  <p:transition>
    <p:wheel spokes="3"/>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noGrp="1"/>
          </p:cNvSpPr>
          <p:nvPr>
            <p:ph idx="1"/>
          </p:nvPr>
        </p:nvSpPr>
        <p:spPr>
          <a:xfrm>
            <a:off x="375069" y="990601"/>
            <a:ext cx="8229600" cy="914400"/>
          </a:xfrm>
          <a:prstGeom prst="rect">
            <a:avLst/>
          </a:prstGeom>
        </p:spPr>
        <p:txBody>
          <a:bodyPr/>
          <a:lstStyle>
            <a:lvl1pPr>
              <a:defRPr>
                <a:latin typeface="+mj-lt"/>
                <a:ea typeface="+mj-ea"/>
                <a:cs typeface="+mj-cs"/>
              </a:defRPr>
            </a:lvl1pPr>
          </a:lstStyle>
          <a:p>
            <a:r>
              <a:rPr lang="en-US" sz="2800" b="1" dirty="0">
                <a:solidFill>
                  <a:srgbClr val="FF0000"/>
                </a:solidFill>
                <a:latin typeface="Times New Roman" pitchFamily="18" charset="0"/>
                <a:cs typeface="Times New Roman" pitchFamily="18" charset="0"/>
              </a:rPr>
              <a:t>Diagnosis</a:t>
            </a:r>
            <a:endParaRPr lang="ar-IQ" b="1" dirty="0">
              <a:solidFill>
                <a:srgbClr val="FF0000"/>
              </a:solidFill>
            </a:endParaRPr>
          </a:p>
        </p:txBody>
      </p:sp>
      <p:sp>
        <p:nvSpPr>
          <p:cNvPr id="5" name="Rectangle 4"/>
          <p:cNvSpPr/>
          <p:nvPr/>
        </p:nvSpPr>
        <p:spPr>
          <a:xfrm>
            <a:off x="597962" y="1608657"/>
            <a:ext cx="7860237" cy="3785652"/>
          </a:xfrm>
          <a:prstGeom prst="rect">
            <a:avLst/>
          </a:prstGeom>
        </p:spPr>
        <p:txBody>
          <a:bodyPr wrap="square">
            <a:spAutoFit/>
          </a:bodyPr>
          <a:lstStyle/>
          <a:p>
            <a:r>
              <a:rPr lang="en-US" sz="2400" i="1" dirty="0">
                <a:latin typeface="Times New Roman" pitchFamily="18" charset="0"/>
                <a:cs typeface="Times New Roman" pitchFamily="18" charset="0"/>
              </a:rPr>
              <a:t>Neisseria </a:t>
            </a:r>
            <a:r>
              <a:rPr lang="en-US" sz="2400" i="1" dirty="0" err="1">
                <a:latin typeface="Times New Roman" pitchFamily="18" charset="0"/>
                <a:cs typeface="Times New Roman" pitchFamily="18" charset="0"/>
              </a:rPr>
              <a:t>gonorrhoeae</a:t>
            </a:r>
            <a:r>
              <a:rPr lang="en-US" sz="2400" i="1" dirty="0">
                <a:latin typeface="Times New Roman" pitchFamily="18" charset="0"/>
                <a:cs typeface="Times New Roman" pitchFamily="18" charset="0"/>
              </a:rPr>
              <a:t> is a fragile organism and specimens should be taken and plated directly on to media at the bedside. </a:t>
            </a:r>
          </a:p>
          <a:p>
            <a:endParaRPr lang="en-US" sz="2400" i="1" dirty="0">
              <a:latin typeface="Times New Roman" pitchFamily="18" charset="0"/>
              <a:cs typeface="Times New Roman" pitchFamily="18" charset="0"/>
            </a:endParaRPr>
          </a:p>
          <a:p>
            <a:endParaRPr lang="en-US" sz="2400" i="1" dirty="0">
              <a:latin typeface="Times New Roman" pitchFamily="18" charset="0"/>
              <a:cs typeface="Times New Roman" pitchFamily="18" charset="0"/>
            </a:endParaRPr>
          </a:p>
          <a:p>
            <a:r>
              <a:rPr lang="en-US" sz="2400" b="1" u="sng" dirty="0">
                <a:latin typeface="Times New Roman" pitchFamily="18" charset="0"/>
                <a:cs typeface="Times New Roman" pitchFamily="18" charset="0"/>
              </a:rPr>
              <a:t>Specimen collection </a:t>
            </a:r>
          </a:p>
          <a:p>
            <a:endParaRPr lang="en-US" sz="2400" b="1" u="sng" dirty="0">
              <a:latin typeface="Times New Roman" pitchFamily="18" charset="0"/>
              <a:cs typeface="Times New Roman" pitchFamily="18" charset="0"/>
            </a:endParaRPr>
          </a:p>
          <a:p>
            <a:r>
              <a:rPr lang="en-US" sz="2400" b="1" dirty="0">
                <a:latin typeface="Times New Roman" pitchFamily="18" charset="0"/>
                <a:cs typeface="Times New Roman" pitchFamily="18" charset="0"/>
              </a:rPr>
              <a:t>Females – </a:t>
            </a:r>
            <a:r>
              <a:rPr lang="en-US" sz="2400" dirty="0" err="1">
                <a:latin typeface="Times New Roman" pitchFamily="18" charset="0"/>
                <a:cs typeface="Times New Roman" pitchFamily="18" charset="0"/>
              </a:rPr>
              <a:t>Endocervical</a:t>
            </a:r>
            <a:r>
              <a:rPr lang="en-US" sz="2400" dirty="0">
                <a:latin typeface="Times New Roman" pitchFamily="18" charset="0"/>
                <a:cs typeface="Times New Roman" pitchFamily="18" charset="0"/>
              </a:rPr>
              <a:t> swab, urethral swab, rectal and pharyngeal swab </a:t>
            </a:r>
          </a:p>
          <a:p>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Males – </a:t>
            </a:r>
            <a:r>
              <a:rPr lang="en-US" sz="2400" dirty="0">
                <a:latin typeface="Times New Roman" pitchFamily="18" charset="0"/>
                <a:cs typeface="Times New Roman" pitchFamily="18" charset="0"/>
              </a:rPr>
              <a:t>Urethral, rectal and pharyngeal swabs </a:t>
            </a:r>
            <a:endParaRPr lang="ar-IQ" sz="2400" dirty="0">
              <a:latin typeface="Times New Roman" pitchFamily="18" charset="0"/>
              <a:cs typeface="Times New Roman" pitchFamily="18" charset="0"/>
            </a:endParaRPr>
          </a:p>
        </p:txBody>
      </p:sp>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7"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8"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0"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114553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xfrm>
            <a:off x="228600" y="757585"/>
            <a:ext cx="8229600" cy="1143000"/>
          </a:xfrm>
          <a:prstGeom prst="rect">
            <a:avLst/>
          </a:prstGeom>
        </p:spPr>
        <p:txBody>
          <a:bodyPr>
            <a:normAutofit/>
          </a:bodyPr>
          <a:lstStyle>
            <a:lvl1pPr>
              <a:defRPr>
                <a:latin typeface="+mj-lt"/>
                <a:ea typeface="+mj-ea"/>
                <a:cs typeface="+mj-cs"/>
              </a:defRPr>
            </a:lvl1pPr>
          </a:lstStyle>
          <a:p>
            <a:r>
              <a:rPr lang="en-US" altLang="en-US" sz="3200" b="1" dirty="0">
                <a:solidFill>
                  <a:srgbClr val="FF0000"/>
                </a:solidFill>
                <a:latin typeface="Times New Roman" pitchFamily="18" charset="0"/>
                <a:cs typeface="Times New Roman" pitchFamily="18" charset="0"/>
              </a:rPr>
              <a:t>1- Gram Stain for GC</a:t>
            </a:r>
          </a:p>
        </p:txBody>
      </p:sp>
      <p:pic>
        <p:nvPicPr>
          <p:cNvPr id="5" name="Picture 3" descr="F06_032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587"/>
          <a:stretch>
            <a:fillRect/>
          </a:stretch>
        </p:blipFill>
        <p:spPr bwMode="auto">
          <a:xfrm>
            <a:off x="2057936" y="1752600"/>
            <a:ext cx="4570928"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7"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8" name="object 6"/>
          <p:cNvSpPr/>
          <p:nvPr/>
        </p:nvSpPr>
        <p:spPr>
          <a:xfrm>
            <a:off x="4155433" y="46928"/>
            <a:ext cx="668872" cy="710657"/>
          </a:xfrm>
          <a:prstGeom prst="rect">
            <a:avLst/>
          </a:prstGeom>
          <a:blipFill>
            <a:blip r:embed="rId3" cstate="print"/>
            <a:stretch>
              <a:fillRect/>
            </a:stretch>
          </a:blipFill>
        </p:spPr>
        <p:txBody>
          <a:bodyPr wrap="square" lIns="0" tIns="0" rIns="0" bIns="0" rtlCol="0"/>
          <a:lstStyle/>
          <a:p>
            <a:endParaRPr/>
          </a:p>
        </p:txBody>
      </p:sp>
      <p:sp>
        <p:nvSpPr>
          <p:cNvPr id="9"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0"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56294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xfrm>
            <a:off x="-381000" y="833119"/>
            <a:ext cx="8229600" cy="1143000"/>
          </a:xfrm>
          <a:prstGeom prst="rect">
            <a:avLst/>
          </a:prstGeom>
        </p:spPr>
        <p:txBody>
          <a:bodyPr>
            <a:noAutofit/>
          </a:bodyPr>
          <a:lstStyle>
            <a:lvl1pPr>
              <a:defRPr>
                <a:latin typeface="+mj-lt"/>
                <a:ea typeface="+mj-ea"/>
                <a:cs typeface="+mj-cs"/>
              </a:defRPr>
            </a:lvl1pPr>
          </a:lstStyle>
          <a:p>
            <a:r>
              <a:rPr lang="en-US" altLang="en-US" sz="2800" b="1" dirty="0">
                <a:solidFill>
                  <a:srgbClr val="FF0000"/>
                </a:solidFill>
                <a:latin typeface="Times New Roman" pitchFamily="18" charset="0"/>
                <a:cs typeface="Times New Roman" pitchFamily="18" charset="0"/>
              </a:rPr>
              <a:t>2- CULTURE &amp; SENSITIVITY</a:t>
            </a:r>
            <a:br>
              <a:rPr lang="en-US" altLang="en-US" sz="2800" dirty="0"/>
            </a:br>
            <a:r>
              <a:rPr lang="en-US" altLang="en-US" sz="2800" dirty="0"/>
              <a:t>is more sensitive than microscopy </a:t>
            </a:r>
          </a:p>
        </p:txBody>
      </p:sp>
      <p:pic>
        <p:nvPicPr>
          <p:cNvPr id="5" name="Picture 3" descr="F06_038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9932" y="2049778"/>
            <a:ext cx="6461967" cy="46558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7"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8" name="object 6"/>
          <p:cNvSpPr/>
          <p:nvPr/>
        </p:nvSpPr>
        <p:spPr>
          <a:xfrm>
            <a:off x="4155433" y="46928"/>
            <a:ext cx="668872" cy="710657"/>
          </a:xfrm>
          <a:prstGeom prst="rect">
            <a:avLst/>
          </a:prstGeom>
          <a:blipFill>
            <a:blip r:embed="rId3" cstate="print"/>
            <a:stretch>
              <a:fillRect/>
            </a:stretch>
          </a:blipFill>
        </p:spPr>
        <p:txBody>
          <a:bodyPr wrap="square" lIns="0" tIns="0" rIns="0" bIns="0" rtlCol="0"/>
          <a:lstStyle/>
          <a:p>
            <a:endParaRPr/>
          </a:p>
        </p:txBody>
      </p:sp>
      <p:sp>
        <p:nvSpPr>
          <p:cNvPr id="9"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0"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83613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44" y="636601"/>
            <a:ext cx="8229600" cy="1143000"/>
          </a:xfrm>
        </p:spPr>
        <p:txBody>
          <a:bodyPr/>
          <a:lstStyle/>
          <a:p>
            <a:r>
              <a:rPr lang="en-US" dirty="0"/>
              <a:t>Treatment</a:t>
            </a:r>
          </a:p>
        </p:txBody>
      </p:sp>
      <p:sp>
        <p:nvSpPr>
          <p:cNvPr id="3" name="Content Placeholder 2"/>
          <p:cNvSpPr>
            <a:spLocks noGrp="1"/>
          </p:cNvSpPr>
          <p:nvPr>
            <p:ph idx="1"/>
          </p:nvPr>
        </p:nvSpPr>
        <p:spPr>
          <a:xfrm>
            <a:off x="152400" y="1600200"/>
            <a:ext cx="8534400" cy="5257800"/>
          </a:xfrm>
        </p:spPr>
        <p:txBody>
          <a:bodyPr>
            <a:normAutofit/>
          </a:bodyPr>
          <a:lstStyle/>
          <a:p>
            <a:pPr>
              <a:buFont typeface="Wingdings" pitchFamily="2" charset="2"/>
              <a:buChar char="Ø"/>
            </a:pPr>
            <a:r>
              <a:rPr lang="en-US" sz="2400" dirty="0">
                <a:latin typeface="Times New Roman" pitchFamily="18" charset="0"/>
                <a:cs typeface="Times New Roman" pitchFamily="18" charset="0"/>
              </a:rPr>
              <a:t>Simultaneous treatment of current and recent sexual partners is required.</a:t>
            </a:r>
          </a:p>
          <a:p>
            <a:pPr>
              <a:buFont typeface="Wingdings" pitchFamily="2" charset="2"/>
              <a:buChar char="Ø"/>
            </a:pPr>
            <a:r>
              <a:rPr lang="en-US" sz="2400" dirty="0">
                <a:latin typeface="Times New Roman" pitchFamily="18" charset="0"/>
                <a:cs typeface="Times New Roman" pitchFamily="18" charset="0"/>
              </a:rPr>
              <a:t>Abstain from sex during treatment .  </a:t>
            </a:r>
          </a:p>
          <a:p>
            <a:pPr>
              <a:buFont typeface="Wingdings" pitchFamily="2" charset="2"/>
              <a:buChar char="Ø"/>
            </a:pPr>
            <a:r>
              <a:rPr lang="en-US" sz="2400" dirty="0">
                <a:latin typeface="Times New Roman" pitchFamily="18" charset="0"/>
                <a:cs typeface="Times New Roman" pitchFamily="18" charset="0"/>
              </a:rPr>
              <a:t>Patients should also receive health education, advice on contraception and instruction in safe sex.</a:t>
            </a:r>
          </a:p>
          <a:p>
            <a:pPr>
              <a:buFont typeface="Wingdings" pitchFamily="2" charset="2"/>
              <a:buChar char="Ø"/>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cephalosporins</a:t>
            </a:r>
            <a:r>
              <a:rPr lang="en-US" sz="2400" dirty="0">
                <a:latin typeface="Times New Roman" pitchFamily="18" charset="0"/>
                <a:cs typeface="Times New Roman" pitchFamily="18" charset="0"/>
              </a:rPr>
              <a:t> is the mainstay of treatment</a:t>
            </a:r>
          </a:p>
          <a:p>
            <a:pPr>
              <a:buFont typeface="Wingdings" pitchFamily="2" charset="2"/>
              <a:buChar char="Ø"/>
            </a:pPr>
            <a:endParaRPr lang="en-US" sz="2400" dirty="0">
              <a:latin typeface="Times New Roman" pitchFamily="18" charset="0"/>
              <a:cs typeface="Times New Roman" pitchFamily="18" charset="0"/>
            </a:endParaRPr>
          </a:p>
          <a:p>
            <a:pPr>
              <a:buFont typeface="Wingdings" pitchFamily="2" charset="2"/>
              <a:buChar char="Ø"/>
            </a:pPr>
            <a:endParaRPr lang="en-US" sz="2400" dirty="0">
              <a:latin typeface="Times New Roman" pitchFamily="18" charset="0"/>
              <a:cs typeface="Times New Roman" pitchFamily="18" charset="0"/>
            </a:endParaRPr>
          </a:p>
          <a:p>
            <a:pPr>
              <a:buFont typeface="Wingdings" pitchFamily="2" charset="2"/>
              <a:buChar char="Ø"/>
            </a:pPr>
            <a:endParaRPr lang="ar-IQ"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US" sz="2400" dirty="0"/>
          </a:p>
        </p:txBody>
      </p:sp>
      <p:sp>
        <p:nvSpPr>
          <p:cNvPr id="4"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0892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400" dirty="0"/>
              <a:t>are effective against sensitive strains of gonorrhea</a:t>
            </a:r>
          </a:p>
          <a:p>
            <a:pPr>
              <a:buNone/>
            </a:pPr>
            <a:r>
              <a:rPr lang="en-US" sz="2400" dirty="0">
                <a:solidFill>
                  <a:srgbClr val="0070C0"/>
                </a:solidFill>
              </a:rPr>
              <a:t>Ceftriaxone</a:t>
            </a:r>
            <a:r>
              <a:rPr lang="en-US" sz="2400" dirty="0"/>
              <a:t>250mg single dose IM</a:t>
            </a:r>
          </a:p>
          <a:p>
            <a:pPr>
              <a:buNone/>
            </a:pPr>
            <a:r>
              <a:rPr lang="en-US" sz="2400" dirty="0">
                <a:solidFill>
                  <a:srgbClr val="0070C0"/>
                </a:solidFill>
              </a:rPr>
              <a:t>Cefixim</a:t>
            </a:r>
            <a:r>
              <a:rPr lang="en-US" sz="2400" dirty="0"/>
              <a:t>400mg single dose oral</a:t>
            </a:r>
          </a:p>
          <a:p>
            <a:pPr>
              <a:buNone/>
            </a:pPr>
            <a:r>
              <a:rPr lang="en-US" sz="2400" dirty="0">
                <a:solidFill>
                  <a:srgbClr val="0070C0"/>
                </a:solidFill>
              </a:rPr>
              <a:t>Spectinomycin</a:t>
            </a:r>
            <a:r>
              <a:rPr lang="en-US" sz="2400" dirty="0"/>
              <a:t>2 g as a single dose IM</a:t>
            </a:r>
          </a:p>
          <a:p>
            <a:pPr>
              <a:buNone/>
            </a:pPr>
            <a:r>
              <a:rPr lang="en-US" sz="2400" dirty="0">
                <a:solidFill>
                  <a:srgbClr val="0070C0"/>
                </a:solidFill>
              </a:rPr>
              <a:t>Azithromycin</a:t>
            </a:r>
            <a:r>
              <a:rPr lang="en-US" sz="2400" dirty="0"/>
              <a:t> 1g single dose</a:t>
            </a:r>
          </a:p>
          <a:p>
            <a:pPr>
              <a:buNone/>
            </a:pPr>
            <a:r>
              <a:rPr lang="en-US" sz="2400" dirty="0">
                <a:solidFill>
                  <a:srgbClr val="0070C0"/>
                </a:solidFill>
              </a:rPr>
              <a:t>Amoxycillin1g+probencid</a:t>
            </a:r>
            <a:r>
              <a:rPr lang="en-US" sz="2400" dirty="0"/>
              <a:t>2g as single dose</a:t>
            </a:r>
          </a:p>
          <a:p>
            <a:pPr>
              <a:buNone/>
            </a:pPr>
            <a:r>
              <a:rPr lang="en-US" sz="2400" dirty="0">
                <a:solidFill>
                  <a:srgbClr val="0070C0"/>
                </a:solidFill>
              </a:rPr>
              <a:t>Ciprofloxacine</a:t>
            </a:r>
            <a:r>
              <a:rPr lang="en-US" sz="2400" dirty="0"/>
              <a:t>500mg  or </a:t>
            </a:r>
            <a:r>
              <a:rPr lang="en-US" sz="2400" dirty="0" err="1">
                <a:solidFill>
                  <a:srgbClr val="00B0F0"/>
                </a:solidFill>
              </a:rPr>
              <a:t>Ofloxacin</a:t>
            </a:r>
            <a:r>
              <a:rPr lang="en-US" sz="2400" dirty="0"/>
              <a:t> 400 mg as a single dose</a:t>
            </a:r>
          </a:p>
          <a:p>
            <a:endParaRPr lang="en-US" sz="2400" dirty="0"/>
          </a:p>
        </p:txBody>
      </p:sp>
      <p:sp>
        <p:nvSpPr>
          <p:cNvPr id="4"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076124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BCE5293A-59E2-4298-BEE1-E593BEAD640C}" type="slidenum">
              <a:rPr lang="en-US"/>
              <a:pPr/>
              <a:t>25</a:t>
            </a:fld>
            <a:endParaRPr lang="en-US"/>
          </a:p>
        </p:txBody>
      </p:sp>
      <p:sp>
        <p:nvSpPr>
          <p:cNvPr id="387074" name="Rectangle 2"/>
          <p:cNvSpPr>
            <a:spLocks noGrp="1" noChangeArrowheads="1"/>
          </p:cNvSpPr>
          <p:nvPr>
            <p:ph type="title"/>
          </p:nvPr>
        </p:nvSpPr>
        <p:spPr>
          <a:xfrm>
            <a:off x="457200" y="685800"/>
            <a:ext cx="8229600" cy="1143000"/>
          </a:xfrm>
        </p:spPr>
        <p:txBody>
          <a:bodyPr>
            <a:normAutofit fontScale="90000"/>
          </a:bodyPr>
          <a:lstStyle/>
          <a:p>
            <a:r>
              <a:rPr lang="en-GB" sz="4000" b="1" dirty="0">
                <a:solidFill>
                  <a:srgbClr val="FF0000"/>
                </a:solidFill>
              </a:rPr>
              <a:t>Pathogenesis</a:t>
            </a:r>
            <a:br>
              <a:rPr lang="en-US" sz="4000" dirty="0">
                <a:solidFill>
                  <a:srgbClr val="FF0000"/>
                </a:solidFill>
              </a:rPr>
            </a:br>
            <a:endParaRPr lang="en-US" sz="4000" dirty="0">
              <a:cs typeface="Times New Roman" charset="0"/>
            </a:endParaRPr>
          </a:p>
        </p:txBody>
      </p:sp>
      <p:sp>
        <p:nvSpPr>
          <p:cNvPr id="387075" name="Text Box 3"/>
          <p:cNvSpPr txBox="1">
            <a:spLocks noChangeArrowheads="1"/>
          </p:cNvSpPr>
          <p:nvPr/>
        </p:nvSpPr>
        <p:spPr bwMode="auto">
          <a:xfrm>
            <a:off x="6819900" y="5638800"/>
            <a:ext cx="1638300" cy="528637"/>
          </a:xfrm>
          <a:prstGeom prst="rect">
            <a:avLst/>
          </a:prstGeom>
          <a:noFill/>
          <a:ln w="9525">
            <a:solidFill>
              <a:schemeClr val="tx1"/>
            </a:solidFill>
            <a:miter lim="800000"/>
            <a:headEnd/>
            <a:tailEnd/>
          </a:ln>
          <a:effectLst/>
        </p:spPr>
        <p:txBody>
          <a:bodyPr wrap="none">
            <a:spAutoFit/>
          </a:bodyPr>
          <a:lstStyle/>
          <a:p>
            <a:pPr eaLnBrk="1" hangingPunct="1"/>
            <a:r>
              <a:rPr lang="en-US" sz="2800" b="0" i="1" dirty="0">
                <a:latin typeface="Arial" charset="0"/>
                <a:cs typeface="Times New Roman" charset="0"/>
              </a:rPr>
              <a:t>Cervicitis</a:t>
            </a:r>
          </a:p>
        </p:txBody>
      </p:sp>
      <p:sp>
        <p:nvSpPr>
          <p:cNvPr id="387076" name="Text Box 4"/>
          <p:cNvSpPr txBox="1">
            <a:spLocks noChangeArrowheads="1"/>
          </p:cNvSpPr>
          <p:nvPr/>
        </p:nvSpPr>
        <p:spPr bwMode="auto">
          <a:xfrm>
            <a:off x="5446712" y="4500562"/>
            <a:ext cx="2173288" cy="528638"/>
          </a:xfrm>
          <a:prstGeom prst="rect">
            <a:avLst/>
          </a:prstGeom>
          <a:noFill/>
          <a:ln w="9525">
            <a:solidFill>
              <a:schemeClr val="tx1"/>
            </a:solidFill>
            <a:miter lim="800000"/>
            <a:headEnd/>
            <a:tailEnd/>
          </a:ln>
          <a:effectLst/>
        </p:spPr>
        <p:txBody>
          <a:bodyPr wrap="none">
            <a:spAutoFit/>
          </a:bodyPr>
          <a:lstStyle/>
          <a:p>
            <a:pPr eaLnBrk="1" hangingPunct="1"/>
            <a:r>
              <a:rPr lang="en-US" sz="2800" b="0" i="1" dirty="0">
                <a:latin typeface="Arial" charset="0"/>
                <a:cs typeface="Times New Roman" charset="0"/>
              </a:rPr>
              <a:t>Endometritis</a:t>
            </a:r>
          </a:p>
        </p:txBody>
      </p:sp>
      <p:sp>
        <p:nvSpPr>
          <p:cNvPr id="387077" name="Text Box 5"/>
          <p:cNvSpPr txBox="1">
            <a:spLocks noChangeArrowheads="1"/>
          </p:cNvSpPr>
          <p:nvPr/>
        </p:nvSpPr>
        <p:spPr bwMode="auto">
          <a:xfrm>
            <a:off x="2117725" y="3148506"/>
            <a:ext cx="2987675" cy="1382713"/>
          </a:xfrm>
          <a:prstGeom prst="rect">
            <a:avLst/>
          </a:prstGeom>
          <a:noFill/>
          <a:ln w="9525">
            <a:solidFill>
              <a:schemeClr val="tx1"/>
            </a:solidFill>
            <a:miter lim="800000"/>
            <a:headEnd/>
            <a:tailEnd/>
          </a:ln>
          <a:effectLst/>
        </p:spPr>
        <p:txBody>
          <a:bodyPr>
            <a:spAutoFit/>
          </a:bodyPr>
          <a:lstStyle/>
          <a:p>
            <a:pPr eaLnBrk="1" hangingPunct="1"/>
            <a:r>
              <a:rPr lang="en-US" sz="2800" b="0" i="1" dirty="0">
                <a:latin typeface="Arial" charset="0"/>
                <a:cs typeface="Times New Roman" charset="0"/>
              </a:rPr>
              <a:t>Salpingitis/ oophoritis/ tubo-ovarian abscess</a:t>
            </a:r>
          </a:p>
        </p:txBody>
      </p:sp>
      <p:sp>
        <p:nvSpPr>
          <p:cNvPr id="387078" name="Text Box 6"/>
          <p:cNvSpPr txBox="1">
            <a:spLocks noChangeArrowheads="1"/>
          </p:cNvSpPr>
          <p:nvPr/>
        </p:nvSpPr>
        <p:spPr bwMode="auto">
          <a:xfrm>
            <a:off x="133193" y="2443162"/>
            <a:ext cx="1757363" cy="528638"/>
          </a:xfrm>
          <a:prstGeom prst="rect">
            <a:avLst/>
          </a:prstGeom>
          <a:noFill/>
          <a:ln w="9525">
            <a:solidFill>
              <a:schemeClr val="tx1"/>
            </a:solidFill>
            <a:miter lim="800000"/>
            <a:headEnd/>
            <a:tailEnd/>
          </a:ln>
          <a:effectLst/>
        </p:spPr>
        <p:txBody>
          <a:bodyPr wrap="none">
            <a:spAutoFit/>
          </a:bodyPr>
          <a:lstStyle/>
          <a:p>
            <a:pPr eaLnBrk="1" hangingPunct="1"/>
            <a:r>
              <a:rPr lang="en-US" sz="2800" b="0" i="1">
                <a:latin typeface="Arial" charset="0"/>
                <a:cs typeface="Times New Roman" charset="0"/>
              </a:rPr>
              <a:t>Peritonitis</a:t>
            </a:r>
          </a:p>
        </p:txBody>
      </p:sp>
      <p:sp>
        <p:nvSpPr>
          <p:cNvPr id="387082" name="Text Box 10"/>
          <p:cNvSpPr txBox="1">
            <a:spLocks noChangeArrowheads="1"/>
          </p:cNvSpPr>
          <p:nvPr/>
        </p:nvSpPr>
        <p:spPr bwMode="auto">
          <a:xfrm>
            <a:off x="7127875" y="0"/>
            <a:ext cx="1568450" cy="366713"/>
          </a:xfrm>
          <a:prstGeom prst="rect">
            <a:avLst/>
          </a:prstGeom>
          <a:noFill/>
          <a:ln w="9525">
            <a:noFill/>
            <a:miter lim="800000"/>
            <a:headEnd/>
            <a:tailEnd/>
          </a:ln>
          <a:effectLst/>
        </p:spPr>
        <p:txBody>
          <a:bodyPr wrap="none">
            <a:spAutoFit/>
          </a:bodyPr>
          <a:lstStyle/>
          <a:p>
            <a:pPr eaLnBrk="1" hangingPunct="1"/>
            <a:r>
              <a:rPr lang="en-US" sz="1800" b="0">
                <a:latin typeface="Arial" charset="0"/>
              </a:rPr>
              <a:t>Pathogenesis</a:t>
            </a:r>
          </a:p>
        </p:txBody>
      </p:sp>
      <p:sp>
        <p:nvSpPr>
          <p:cNvPr id="3" name="TextBox 2"/>
          <p:cNvSpPr txBox="1"/>
          <p:nvPr/>
        </p:nvSpPr>
        <p:spPr>
          <a:xfrm>
            <a:off x="533400" y="1143000"/>
            <a:ext cx="8162925" cy="1569660"/>
          </a:xfrm>
          <a:prstGeom prst="rect">
            <a:avLst/>
          </a:prstGeom>
          <a:noFill/>
        </p:spPr>
        <p:txBody>
          <a:bodyPr wrap="square" rtlCol="0">
            <a:spAutoFit/>
          </a:bodyPr>
          <a:lstStyle/>
          <a:p>
            <a:r>
              <a:rPr lang="en-GB" sz="2400" dirty="0"/>
              <a:t>Infection of the cervix (endocervicitis) spreads, either directly or via lymphatics to the endometrium, uterine tubes and the pelvic peritoneum.</a:t>
            </a:r>
            <a:endParaRPr lang="en-US" sz="2400" dirty="0"/>
          </a:p>
          <a:p>
            <a:endParaRPr lang="en-US" sz="2400" dirty="0"/>
          </a:p>
        </p:txBody>
      </p:sp>
      <p:sp>
        <p:nvSpPr>
          <p:cNvPr id="14" name="object 4"/>
          <p:cNvSpPr/>
          <p:nvPr/>
        </p:nvSpPr>
        <p:spPr>
          <a:xfrm>
            <a:off x="47312" y="-482"/>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15"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16" name="object 6"/>
          <p:cNvSpPr/>
          <p:nvPr/>
        </p:nvSpPr>
        <p:spPr>
          <a:xfrm>
            <a:off x="4155433" y="46928"/>
            <a:ext cx="668872" cy="710657"/>
          </a:xfrm>
          <a:prstGeom prst="rect">
            <a:avLst/>
          </a:prstGeom>
          <a:blipFill>
            <a:blip r:embed="rId3" cstate="print"/>
            <a:stretch>
              <a:fillRect/>
            </a:stretch>
          </a:blipFill>
        </p:spPr>
        <p:txBody>
          <a:bodyPr wrap="square" lIns="0" tIns="0" rIns="0" bIns="0" rtlCol="0"/>
          <a:lstStyle/>
          <a:p>
            <a:endParaRPr/>
          </a:p>
        </p:txBody>
      </p:sp>
      <p:sp>
        <p:nvSpPr>
          <p:cNvPr id="1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8"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sp>
        <p:nvSpPr>
          <p:cNvPr id="5" name="Bent-Up Arrow 4"/>
          <p:cNvSpPr/>
          <p:nvPr/>
        </p:nvSpPr>
        <p:spPr>
          <a:xfrm rot="16200000">
            <a:off x="7465565" y="4671393"/>
            <a:ext cx="1028700"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ent-Up Arrow 22"/>
          <p:cNvSpPr/>
          <p:nvPr/>
        </p:nvSpPr>
        <p:spPr>
          <a:xfrm rot="16200000">
            <a:off x="1885949" y="2381250"/>
            <a:ext cx="800101"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Up Arrow 23"/>
          <p:cNvSpPr/>
          <p:nvPr/>
        </p:nvSpPr>
        <p:spPr>
          <a:xfrm rot="16200000">
            <a:off x="4972050" y="3600450"/>
            <a:ext cx="1028700"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9C0F151-7B37-4F39-9272-89BD61B354E4}" type="slidenum">
              <a:rPr lang="en-US"/>
              <a:pPr/>
              <a:t>26</a:t>
            </a:fld>
            <a:endParaRPr lang="en-US" dirty="0"/>
          </a:p>
        </p:txBody>
      </p:sp>
      <p:sp>
        <p:nvSpPr>
          <p:cNvPr id="401410" name="Rectangle 2"/>
          <p:cNvSpPr>
            <a:spLocks noGrp="1" noChangeArrowheads="1"/>
          </p:cNvSpPr>
          <p:nvPr>
            <p:ph type="title"/>
          </p:nvPr>
        </p:nvSpPr>
        <p:spPr>
          <a:xfrm>
            <a:off x="457200" y="609600"/>
            <a:ext cx="8229600" cy="1143000"/>
          </a:xfrm>
        </p:spPr>
        <p:txBody>
          <a:bodyPr>
            <a:normAutofit/>
          </a:bodyPr>
          <a:lstStyle/>
          <a:p>
            <a:r>
              <a:rPr lang="en-US" sz="3600" b="1" dirty="0">
                <a:solidFill>
                  <a:srgbClr val="FF0000"/>
                </a:solidFill>
                <a:latin typeface="Times New Roman" pitchFamily="18" charset="0"/>
                <a:cs typeface="Times New Roman" pitchFamily="18" charset="0"/>
              </a:rPr>
              <a:t>Clinical criteria</a:t>
            </a:r>
          </a:p>
        </p:txBody>
      </p:sp>
      <p:sp>
        <p:nvSpPr>
          <p:cNvPr id="401411" name="Rectangle 3"/>
          <p:cNvSpPr>
            <a:spLocks noGrp="1" noChangeArrowheads="1"/>
          </p:cNvSpPr>
          <p:nvPr>
            <p:ph type="body" idx="1"/>
          </p:nvPr>
        </p:nvSpPr>
        <p:spPr>
          <a:xfrm>
            <a:off x="457200" y="1600200"/>
            <a:ext cx="8382000" cy="4525963"/>
          </a:xfrm>
        </p:spPr>
        <p:txBody>
          <a:bodyPr>
            <a:noAutofit/>
          </a:bodyPr>
          <a:lstStyle/>
          <a:p>
            <a:pPr>
              <a:lnSpc>
                <a:spcPct val="90000"/>
              </a:lnSpc>
            </a:pPr>
            <a:r>
              <a:rPr lang="en-US" sz="2800" dirty="0">
                <a:latin typeface="Times New Roman" pitchFamily="18" charset="0"/>
                <a:cs typeface="Times New Roman" pitchFamily="18" charset="0"/>
              </a:rPr>
              <a:t>Abdominal, pelvic pain &amp; </a:t>
            </a:r>
            <a:r>
              <a:rPr lang="en-US" sz="2800" dirty="0" err="1">
                <a:latin typeface="Times New Roman" pitchFamily="18" charset="0"/>
                <a:cs typeface="Times New Roman" pitchFamily="18" charset="0"/>
              </a:rPr>
              <a:t>dyspareunia</a:t>
            </a:r>
            <a:endParaRPr lang="en-US" sz="2800" dirty="0">
              <a:latin typeface="Times New Roman" pitchFamily="18" charset="0"/>
              <a:cs typeface="Times New Roman" pitchFamily="18" charset="0"/>
            </a:endParaRPr>
          </a:p>
          <a:p>
            <a:pPr>
              <a:lnSpc>
                <a:spcPct val="90000"/>
              </a:lnSpc>
            </a:pPr>
            <a:r>
              <a:rPr lang="en-US" sz="2800" dirty="0">
                <a:latin typeface="Times New Roman" pitchFamily="18" charset="0"/>
                <a:cs typeface="Times New Roman" pitchFamily="18" charset="0"/>
              </a:rPr>
              <a:t>Temperature &gt;38°C</a:t>
            </a:r>
          </a:p>
          <a:p>
            <a:pPr>
              <a:lnSpc>
                <a:spcPct val="90000"/>
              </a:lnSpc>
            </a:pPr>
            <a:r>
              <a:rPr lang="en-US" sz="2800" dirty="0">
                <a:latin typeface="Times New Roman" pitchFamily="18" charset="0"/>
                <a:cs typeface="Times New Roman" pitchFamily="18" charset="0"/>
              </a:rPr>
              <a:t>Abnormal cervical </a:t>
            </a:r>
            <a:r>
              <a:rPr lang="en-US" sz="2800" dirty="0" err="1">
                <a:latin typeface="Times New Roman" pitchFamily="18" charset="0"/>
                <a:cs typeface="Times New Roman" pitchFamily="18" charset="0"/>
              </a:rPr>
              <a:t>mucopurulent</a:t>
            </a:r>
            <a:r>
              <a:rPr lang="en-US" sz="2800" dirty="0">
                <a:latin typeface="Times New Roman" pitchFamily="18" charset="0"/>
                <a:cs typeface="Times New Roman" pitchFamily="18" charset="0"/>
              </a:rPr>
              <a:t> discharge. </a:t>
            </a:r>
          </a:p>
          <a:p>
            <a:pPr>
              <a:lnSpc>
                <a:spcPct val="90000"/>
              </a:lnSpc>
            </a:pPr>
            <a:r>
              <a:rPr lang="en-US" sz="2800" dirty="0">
                <a:latin typeface="Times New Roman" pitchFamily="18" charset="0"/>
                <a:cs typeface="Times New Roman" pitchFamily="18" charset="0"/>
              </a:rPr>
              <a:t>Heavy/inter-menstrual bleeding</a:t>
            </a:r>
          </a:p>
          <a:p>
            <a:pPr>
              <a:lnSpc>
                <a:spcPct val="90000"/>
              </a:lnSpc>
            </a:pPr>
            <a:r>
              <a:rPr lang="en-US" sz="2800" dirty="0" err="1">
                <a:latin typeface="Times New Roman" pitchFamily="18" charset="0"/>
                <a:cs typeface="Times New Roman" pitchFamily="18" charset="0"/>
              </a:rPr>
              <a:t>Adenexal</a:t>
            </a:r>
            <a:r>
              <a:rPr lang="en-US" sz="2800" dirty="0">
                <a:latin typeface="Times New Roman" pitchFamily="18" charset="0"/>
                <a:cs typeface="Times New Roman" pitchFamily="18" charset="0"/>
              </a:rPr>
              <a:t>, pelvic tenderness &amp;/or cervical motion tenderness (cervical excitation).</a:t>
            </a:r>
          </a:p>
          <a:p>
            <a:pPr>
              <a:lnSpc>
                <a:spcPct val="90000"/>
              </a:lnSpc>
            </a:pPr>
            <a:r>
              <a:rPr lang="en-US" sz="2800" dirty="0">
                <a:latin typeface="Times New Roman" pitchFamily="18" charset="0"/>
                <a:cs typeface="Times New Roman" pitchFamily="18" charset="0"/>
              </a:rPr>
              <a:t>Pelvic mass</a:t>
            </a:r>
          </a:p>
        </p:txBody>
      </p:sp>
      <p:sp>
        <p:nvSpPr>
          <p:cNvPr id="401412" name="Text Box 4"/>
          <p:cNvSpPr txBox="1">
            <a:spLocks noChangeArrowheads="1"/>
          </p:cNvSpPr>
          <p:nvPr/>
        </p:nvSpPr>
        <p:spPr bwMode="auto">
          <a:xfrm>
            <a:off x="7467600" y="0"/>
            <a:ext cx="1187450" cy="366713"/>
          </a:xfrm>
          <a:prstGeom prst="rect">
            <a:avLst/>
          </a:prstGeom>
          <a:noFill/>
          <a:ln w="9525">
            <a:noFill/>
            <a:miter lim="800000"/>
            <a:headEnd/>
            <a:tailEnd/>
          </a:ln>
          <a:effectLst/>
        </p:spPr>
        <p:txBody>
          <a:bodyPr wrap="none">
            <a:spAutoFit/>
          </a:bodyPr>
          <a:lstStyle/>
          <a:p>
            <a:pPr eaLnBrk="1" hangingPunct="1"/>
            <a:r>
              <a:rPr lang="en-US" sz="1800" b="0">
                <a:latin typeface="Arial" charset="0"/>
              </a:rPr>
              <a:t>Diagnosis</a:t>
            </a:r>
          </a:p>
        </p:txBody>
      </p:sp>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8"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9" name="object 6"/>
          <p:cNvSpPr/>
          <p:nvPr/>
        </p:nvSpPr>
        <p:spPr>
          <a:xfrm>
            <a:off x="4155433" y="46928"/>
            <a:ext cx="668872" cy="710657"/>
          </a:xfrm>
          <a:prstGeom prst="rect">
            <a:avLst/>
          </a:prstGeom>
          <a:blipFill>
            <a:blip r:embed="rId3" cstate="print"/>
            <a:stretch>
              <a:fillRect/>
            </a:stretch>
          </a:blipFill>
        </p:spPr>
        <p:txBody>
          <a:bodyPr wrap="square" lIns="0" tIns="0" rIns="0" bIns="0" rtlCol="0"/>
          <a:lstStyle/>
          <a:p>
            <a:endParaRPr/>
          </a:p>
        </p:txBody>
      </p:sp>
      <p:sp>
        <p:nvSpPr>
          <p:cNvPr id="10"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1"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6363"/>
            <a:ext cx="1562100" cy="1671637"/>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D3F18C39-24D2-49B7-B101-9D6A31A73AEE}" type="slidenum">
              <a:rPr lang="en-US"/>
              <a:pPr/>
              <a:t>27</a:t>
            </a:fld>
            <a:endParaRPr lang="en-US"/>
          </a:p>
        </p:txBody>
      </p:sp>
      <p:sp>
        <p:nvSpPr>
          <p:cNvPr id="438276" name="Rectangle 4"/>
          <p:cNvSpPr>
            <a:spLocks noGrp="1" noChangeArrowheads="1"/>
          </p:cNvSpPr>
          <p:nvPr>
            <p:ph type="title"/>
          </p:nvPr>
        </p:nvSpPr>
        <p:spPr>
          <a:xfrm>
            <a:off x="457200" y="838200"/>
            <a:ext cx="8229600" cy="1143000"/>
          </a:xfrm>
        </p:spPr>
        <p:txBody>
          <a:bodyPr>
            <a:normAutofit/>
          </a:bodyPr>
          <a:lstStyle/>
          <a:p>
            <a:r>
              <a:rPr lang="en-US" sz="4000" b="1" dirty="0">
                <a:solidFill>
                  <a:srgbClr val="FF0000"/>
                </a:solidFill>
                <a:latin typeface="Times New Roman" pitchFamily="18" charset="0"/>
                <a:cs typeface="Times New Roman" pitchFamily="18" charset="0"/>
              </a:rPr>
              <a:t>Classification</a:t>
            </a:r>
          </a:p>
        </p:txBody>
      </p:sp>
      <p:graphicFrame>
        <p:nvGraphicFramePr>
          <p:cNvPr id="438277" name="Object 5"/>
          <p:cNvGraphicFramePr>
            <a:graphicFrameLocks noGrp="1" noChangeAspect="1"/>
          </p:cNvGraphicFramePr>
          <p:nvPr>
            <p:ph idx="1"/>
          </p:nvPr>
        </p:nvGraphicFramePr>
        <p:xfrm>
          <a:off x="533400" y="1676400"/>
          <a:ext cx="7297738" cy="4846638"/>
        </p:xfrm>
        <a:graphic>
          <a:graphicData uri="http://schemas.openxmlformats.org/presentationml/2006/ole">
            <mc:AlternateContent xmlns:mc="http://schemas.openxmlformats.org/markup-compatibility/2006">
              <mc:Choice xmlns:v="urn:schemas-microsoft-com:vml" Requires="v">
                <p:oleObj name="Chart" r:id="rId2" imgW="6210260" imgH="4124315" progId="MSGraph.Chart.8">
                  <p:embed followColorScheme="full"/>
                </p:oleObj>
              </mc:Choice>
              <mc:Fallback>
                <p:oleObj name="Chart" r:id="rId2" imgW="6210260" imgH="4124315" progId="MSGraph.Chart.8">
                  <p:embed followColorScheme="full"/>
                  <p:pic>
                    <p:nvPicPr>
                      <p:cNvPr id="43827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297738" cy="484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8278" name="AutoShape 6"/>
          <p:cNvSpPr>
            <a:spLocks/>
          </p:cNvSpPr>
          <p:nvPr/>
        </p:nvSpPr>
        <p:spPr bwMode="auto">
          <a:xfrm>
            <a:off x="7162800" y="2590800"/>
            <a:ext cx="228600" cy="2514600"/>
          </a:xfrm>
          <a:prstGeom prst="rightBracket">
            <a:avLst>
              <a:gd name="adj" fmla="val 91667"/>
            </a:avLst>
          </a:prstGeom>
          <a:noFill/>
          <a:ln w="1588">
            <a:solidFill>
              <a:schemeClr val="tx1"/>
            </a:solidFill>
            <a:round/>
            <a:headEnd/>
            <a:tailEnd/>
          </a:ln>
          <a:effectLst/>
        </p:spPr>
        <p:txBody>
          <a:bodyPr wrap="none" anchor="ctr"/>
          <a:lstStyle/>
          <a:p>
            <a:endParaRPr lang="en-US"/>
          </a:p>
        </p:txBody>
      </p:sp>
      <p:sp>
        <p:nvSpPr>
          <p:cNvPr id="438279" name="Text Box 7"/>
          <p:cNvSpPr txBox="1">
            <a:spLocks noChangeArrowheads="1"/>
          </p:cNvSpPr>
          <p:nvPr/>
        </p:nvSpPr>
        <p:spPr bwMode="auto">
          <a:xfrm>
            <a:off x="7391400" y="3505200"/>
            <a:ext cx="1066800" cy="779463"/>
          </a:xfrm>
          <a:prstGeom prst="rect">
            <a:avLst/>
          </a:prstGeom>
          <a:noFill/>
          <a:ln w="1588">
            <a:noFill/>
            <a:miter lim="800000"/>
            <a:headEnd/>
            <a:tailEnd/>
          </a:ln>
          <a:effectLst/>
        </p:spPr>
        <p:txBody>
          <a:bodyPr>
            <a:spAutoFit/>
          </a:bodyPr>
          <a:lstStyle/>
          <a:p>
            <a:pPr algn="ctr">
              <a:spcBef>
                <a:spcPct val="50000"/>
              </a:spcBef>
            </a:pPr>
            <a:r>
              <a:rPr lang="en-US" sz="1800" dirty="0">
                <a:latin typeface="Arial" charset="0"/>
              </a:rPr>
              <a:t>Overt</a:t>
            </a:r>
          </a:p>
          <a:p>
            <a:pPr algn="ctr">
              <a:spcBef>
                <a:spcPct val="50000"/>
              </a:spcBef>
            </a:pPr>
            <a:r>
              <a:rPr lang="en-US" sz="1800" dirty="0">
                <a:latin typeface="Arial" charset="0"/>
              </a:rPr>
              <a:t>40%</a:t>
            </a:r>
          </a:p>
        </p:txBody>
      </p:sp>
      <p:sp>
        <p:nvSpPr>
          <p:cNvPr id="438280" name="Text Box 8"/>
          <p:cNvSpPr txBox="1">
            <a:spLocks noChangeArrowheads="1"/>
          </p:cNvSpPr>
          <p:nvPr/>
        </p:nvSpPr>
        <p:spPr bwMode="auto">
          <a:xfrm>
            <a:off x="6243638" y="0"/>
            <a:ext cx="2457450" cy="366713"/>
          </a:xfrm>
          <a:prstGeom prst="rect">
            <a:avLst/>
          </a:prstGeom>
          <a:noFill/>
          <a:ln w="9525">
            <a:noFill/>
            <a:miter lim="800000"/>
            <a:headEnd/>
            <a:tailEnd/>
          </a:ln>
          <a:effectLst/>
        </p:spPr>
        <p:txBody>
          <a:bodyPr wrap="none">
            <a:spAutoFit/>
          </a:bodyPr>
          <a:lstStyle/>
          <a:p>
            <a:pPr eaLnBrk="1" hangingPunct="1"/>
            <a:r>
              <a:rPr lang="en-US" sz="1800" b="0">
                <a:latin typeface="Arial" charset="0"/>
              </a:rPr>
              <a:t>Clinical Manifestations</a:t>
            </a:r>
          </a:p>
        </p:txBody>
      </p:sp>
      <p:sp>
        <p:nvSpPr>
          <p:cNvPr id="8" name="object 4"/>
          <p:cNvSpPr/>
          <p:nvPr/>
        </p:nvSpPr>
        <p:spPr>
          <a:xfrm>
            <a:off x="47312" y="-482"/>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10"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11" name="object 6"/>
          <p:cNvSpPr/>
          <p:nvPr/>
        </p:nvSpPr>
        <p:spPr>
          <a:xfrm>
            <a:off x="4155433" y="46928"/>
            <a:ext cx="668872" cy="710657"/>
          </a:xfrm>
          <a:prstGeom prst="rect">
            <a:avLst/>
          </a:prstGeom>
          <a:blipFill>
            <a:blip r:embed="rId4" cstate="print"/>
            <a:stretch>
              <a:fillRect/>
            </a:stretch>
          </a:blipFill>
        </p:spPr>
        <p:txBody>
          <a:bodyPr wrap="square" lIns="0" tIns="0" rIns="0" bIns="0" rtlCol="0"/>
          <a:lstStyle/>
          <a:p>
            <a:endParaRPr/>
          </a:p>
        </p:txBody>
      </p:sp>
      <p:sp>
        <p:nvSpPr>
          <p:cNvPr id="12"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3"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F873D702-B902-49E2-B8A8-524D029455FB}" type="slidenum">
              <a:rPr lang="en-US"/>
              <a:pPr/>
              <a:t>28</a:t>
            </a:fld>
            <a:endParaRPr lang="en-US"/>
          </a:p>
        </p:txBody>
      </p:sp>
      <p:sp>
        <p:nvSpPr>
          <p:cNvPr id="440326" name="Rectangle 6"/>
          <p:cNvSpPr>
            <a:spLocks noGrp="1" noChangeArrowheads="1"/>
          </p:cNvSpPr>
          <p:nvPr>
            <p:ph type="title"/>
          </p:nvPr>
        </p:nvSpPr>
        <p:spPr>
          <a:xfrm>
            <a:off x="457200" y="762000"/>
            <a:ext cx="8229600" cy="1143000"/>
          </a:xfrm>
        </p:spPr>
        <p:txBody>
          <a:bodyPr>
            <a:normAutofit fontScale="90000"/>
          </a:bodyPr>
          <a:lstStyle/>
          <a:p>
            <a:r>
              <a:rPr lang="en-US" sz="4000" dirty="0"/>
              <a:t>Mucopurulent Cervical Discharge</a:t>
            </a:r>
            <a:br>
              <a:rPr lang="en-US" sz="4000" dirty="0"/>
            </a:br>
            <a:r>
              <a:rPr lang="en-US" sz="3600" dirty="0"/>
              <a:t>(Positive swab test)</a:t>
            </a:r>
            <a:r>
              <a:rPr lang="en-US" sz="4000" dirty="0"/>
              <a:t> </a:t>
            </a:r>
          </a:p>
        </p:txBody>
      </p:sp>
      <p:pic>
        <p:nvPicPr>
          <p:cNvPr id="440325" name="Picture 5" descr="Mucopurulent Discharge"/>
          <p:cNvPicPr>
            <a:picLocks noChangeAspect="1" noChangeArrowheads="1"/>
          </p:cNvPicPr>
          <p:nvPr/>
        </p:nvPicPr>
        <p:blipFill>
          <a:blip r:embed="rId2"/>
          <a:srcRect/>
          <a:stretch>
            <a:fillRect/>
          </a:stretch>
        </p:blipFill>
        <p:spPr bwMode="auto">
          <a:xfrm>
            <a:off x="1981200" y="2052637"/>
            <a:ext cx="5257800" cy="3890963"/>
          </a:xfrm>
          <a:prstGeom prst="rect">
            <a:avLst/>
          </a:prstGeom>
          <a:noFill/>
        </p:spPr>
      </p:pic>
      <p:sp>
        <p:nvSpPr>
          <p:cNvPr id="440327" name="Text Box 7"/>
          <p:cNvSpPr txBox="1">
            <a:spLocks noChangeArrowheads="1"/>
          </p:cNvSpPr>
          <p:nvPr/>
        </p:nvSpPr>
        <p:spPr bwMode="auto">
          <a:xfrm>
            <a:off x="609600" y="5943600"/>
            <a:ext cx="6752746" cy="677108"/>
          </a:xfrm>
          <a:prstGeom prst="rect">
            <a:avLst/>
          </a:prstGeom>
          <a:noFill/>
          <a:ln w="9525">
            <a:noFill/>
            <a:miter lim="800000"/>
            <a:headEnd/>
            <a:tailEnd/>
          </a:ln>
          <a:effectLst/>
        </p:spPr>
        <p:txBody>
          <a:bodyPr wrap="none">
            <a:spAutoFit/>
          </a:bodyPr>
          <a:lstStyle/>
          <a:p>
            <a:pPr eaLnBrk="1" hangingPunct="1"/>
            <a:r>
              <a:rPr lang="en-US" sz="2000" b="0" i="1" dirty="0">
                <a:latin typeface="Arial" charset="0"/>
              </a:rPr>
              <a:t>Source</a:t>
            </a:r>
            <a:r>
              <a:rPr lang="en-US" sz="2000" b="0" dirty="0">
                <a:latin typeface="Arial" charset="0"/>
              </a:rPr>
              <a:t>:</a:t>
            </a:r>
            <a:r>
              <a:rPr lang="en-US" b="0" dirty="0"/>
              <a:t>Seattle STD/HIV Prevention Training Center at the University </a:t>
            </a:r>
          </a:p>
          <a:p>
            <a:pPr eaLnBrk="1" hangingPunct="1"/>
            <a:r>
              <a:rPr lang="en-US" b="0" dirty="0"/>
              <a:t>of Washington/ Claire E. Stevens and Ronald E. Roddy </a:t>
            </a:r>
          </a:p>
        </p:txBody>
      </p:sp>
      <p:sp>
        <p:nvSpPr>
          <p:cNvPr id="440328" name="Text Box 8"/>
          <p:cNvSpPr txBox="1">
            <a:spLocks noChangeArrowheads="1"/>
          </p:cNvSpPr>
          <p:nvPr/>
        </p:nvSpPr>
        <p:spPr bwMode="auto">
          <a:xfrm>
            <a:off x="7467600" y="0"/>
            <a:ext cx="1187450" cy="366713"/>
          </a:xfrm>
          <a:prstGeom prst="rect">
            <a:avLst/>
          </a:prstGeom>
          <a:noFill/>
          <a:ln w="9525">
            <a:noFill/>
            <a:miter lim="800000"/>
            <a:headEnd/>
            <a:tailEnd/>
          </a:ln>
          <a:effectLst/>
        </p:spPr>
        <p:txBody>
          <a:bodyPr wrap="none">
            <a:spAutoFit/>
          </a:bodyPr>
          <a:lstStyle/>
          <a:p>
            <a:pPr eaLnBrk="1" hangingPunct="1"/>
            <a:r>
              <a:rPr lang="en-US" sz="1800" b="0">
                <a:latin typeface="Arial" charset="0"/>
              </a:rPr>
              <a:t>Diagnosis</a:t>
            </a:r>
          </a:p>
        </p:txBody>
      </p:sp>
      <p:sp>
        <p:nvSpPr>
          <p:cNvPr id="7"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9"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10" name="object 6"/>
          <p:cNvSpPr/>
          <p:nvPr/>
        </p:nvSpPr>
        <p:spPr>
          <a:xfrm>
            <a:off x="4155433" y="46928"/>
            <a:ext cx="668872" cy="710657"/>
          </a:xfrm>
          <a:prstGeom prst="rect">
            <a:avLst/>
          </a:prstGeom>
          <a:blipFill>
            <a:blip r:embed="rId3" cstate="print"/>
            <a:stretch>
              <a:fillRect/>
            </a:stretch>
          </a:blipFill>
        </p:spPr>
        <p:txBody>
          <a:bodyPr wrap="square" lIns="0" tIns="0" rIns="0" bIns="0" rtlCol="0"/>
          <a:lstStyle/>
          <a:p>
            <a:endParaRPr/>
          </a:p>
        </p:txBody>
      </p:sp>
      <p:sp>
        <p:nvSpPr>
          <p:cNvPr id="11"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2"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3" name="Picture 12"/>
          <p:cNvPicPr>
            <a:picLocks noChangeAspect="1"/>
          </p:cNvPicPr>
          <p:nvPr/>
        </p:nvPicPr>
        <p:blipFill>
          <a:blip r:embed="rId4" cstate="print">
            <a:extLst>
              <a:ext uri="{BEBA8EAE-BF5A-486C-A8C5-ECC9F3942E4B}">
                <a14:imgProps xmlns:a14="http://schemas.microsoft.com/office/drawing/2010/main">
                  <a14:imgLayer r:embed="rId5">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pPr algn="l"/>
            <a:r>
              <a:rPr lang="en-GB" b="1" dirty="0" err="1">
                <a:solidFill>
                  <a:srgbClr val="FF0000"/>
                </a:solidFill>
              </a:rPr>
              <a:t>Sequelae</a:t>
            </a:r>
            <a:r>
              <a:rPr lang="en-GB" b="1" dirty="0">
                <a:solidFill>
                  <a:srgbClr val="FF0000"/>
                </a:solidFill>
              </a:rPr>
              <a:t> of PID</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152400" y="1828800"/>
            <a:ext cx="8458200" cy="5029200"/>
          </a:xfrm>
        </p:spPr>
        <p:txBody>
          <a:bodyPr>
            <a:normAutofit/>
          </a:bodyPr>
          <a:lstStyle/>
          <a:p>
            <a:pPr lvl="0"/>
            <a:r>
              <a:rPr lang="en-GB" sz="2000" b="1" u="sng" dirty="0">
                <a:latin typeface="Times New Roman" pitchFamily="18" charset="0"/>
                <a:cs typeface="Times New Roman" pitchFamily="18" charset="0"/>
              </a:rPr>
              <a:t>Immediate</a:t>
            </a:r>
            <a:endParaRPr lang="en-US" sz="2000" b="1" u="sng" dirty="0">
              <a:latin typeface="Times New Roman" pitchFamily="18" charset="0"/>
              <a:cs typeface="Times New Roman" pitchFamily="18" charset="0"/>
            </a:endParaRPr>
          </a:p>
          <a:p>
            <a:pPr lvl="1"/>
            <a:r>
              <a:rPr lang="en-GB" sz="2000" dirty="0" err="1">
                <a:latin typeface="Times New Roman" pitchFamily="18" charset="0"/>
                <a:cs typeface="Times New Roman" pitchFamily="18" charset="0"/>
              </a:rPr>
              <a:t>Tubo</a:t>
            </a:r>
            <a:r>
              <a:rPr lang="en-GB" sz="2000" dirty="0">
                <a:latin typeface="Times New Roman" pitchFamily="18" charset="0"/>
                <a:cs typeface="Times New Roman" pitchFamily="18" charset="0"/>
              </a:rPr>
              <a:t>-ovarian abscess</a:t>
            </a:r>
            <a:endParaRPr lang="en-US" sz="2000" dirty="0">
              <a:latin typeface="Times New Roman" pitchFamily="18" charset="0"/>
              <a:cs typeface="Times New Roman" pitchFamily="18" charset="0"/>
            </a:endParaRPr>
          </a:p>
          <a:p>
            <a:pPr lvl="1"/>
            <a:r>
              <a:rPr lang="en-GB" sz="2000" dirty="0" err="1">
                <a:latin typeface="Times New Roman" pitchFamily="18" charset="0"/>
                <a:cs typeface="Times New Roman" pitchFamily="18" charset="0"/>
              </a:rPr>
              <a:t>Pyo-salpinx</a:t>
            </a:r>
            <a:endParaRPr lang="en-US" sz="2000" dirty="0">
              <a:latin typeface="Times New Roman" pitchFamily="18" charset="0"/>
              <a:cs typeface="Times New Roman" pitchFamily="18" charset="0"/>
            </a:endParaRPr>
          </a:p>
          <a:p>
            <a:pPr lvl="0"/>
            <a:r>
              <a:rPr lang="en-GB" sz="2000" b="1" u="sng" dirty="0">
                <a:latin typeface="Times New Roman" pitchFamily="18" charset="0"/>
                <a:cs typeface="Times New Roman" pitchFamily="18" charset="0"/>
              </a:rPr>
              <a:t>Long Term</a:t>
            </a:r>
            <a:endParaRPr lang="en-US" sz="2000" b="1" u="sng" dirty="0">
              <a:latin typeface="Times New Roman" pitchFamily="18" charset="0"/>
              <a:cs typeface="Times New Roman" pitchFamily="18" charset="0"/>
            </a:endParaRPr>
          </a:p>
          <a:p>
            <a:pPr lvl="1"/>
            <a:r>
              <a:rPr lang="en-GB" sz="2000" dirty="0">
                <a:latin typeface="Times New Roman" pitchFamily="18" charset="0"/>
                <a:cs typeface="Times New Roman" pitchFamily="18" charset="0"/>
              </a:rPr>
              <a:t>Ectopic Pregnancy</a:t>
            </a:r>
            <a:endParaRPr lang="en-US" sz="2000" dirty="0">
              <a:latin typeface="Times New Roman" pitchFamily="18" charset="0"/>
              <a:cs typeface="Times New Roman" pitchFamily="18" charset="0"/>
            </a:endParaRPr>
          </a:p>
          <a:p>
            <a:pPr lvl="1"/>
            <a:r>
              <a:rPr lang="en-GB" sz="2000" dirty="0">
                <a:latin typeface="Times New Roman" pitchFamily="18" charset="0"/>
                <a:cs typeface="Times New Roman" pitchFamily="18" charset="0"/>
              </a:rPr>
              <a:t>Tubal infertility </a:t>
            </a:r>
          </a:p>
          <a:p>
            <a:pPr lvl="1"/>
            <a:r>
              <a:rPr lang="en-GB" sz="2000" dirty="0">
                <a:latin typeface="Times New Roman" pitchFamily="18" charset="0"/>
                <a:cs typeface="Times New Roman" pitchFamily="18" charset="0"/>
              </a:rPr>
              <a:t>Dyspareunia (Painful </a:t>
            </a:r>
          </a:p>
          <a:p>
            <a:pPr marL="457200" lvl="1" indent="0">
              <a:buNone/>
            </a:pPr>
            <a:r>
              <a:rPr lang="en-GB" sz="2000" dirty="0">
                <a:latin typeface="Times New Roman" pitchFamily="18" charset="0"/>
                <a:cs typeface="Times New Roman" pitchFamily="18" charset="0"/>
              </a:rPr>
              <a:t>sexual intercourse)</a:t>
            </a:r>
            <a:endParaRPr lang="en-US" sz="2000" dirty="0">
              <a:latin typeface="Times New Roman" pitchFamily="18" charset="0"/>
              <a:cs typeface="Times New Roman" pitchFamily="18" charset="0"/>
            </a:endParaRPr>
          </a:p>
          <a:p>
            <a:pPr lvl="1"/>
            <a:r>
              <a:rPr lang="en-GB" sz="2000" dirty="0">
                <a:latin typeface="Times New Roman" pitchFamily="18" charset="0"/>
                <a:cs typeface="Times New Roman" pitchFamily="18" charset="0"/>
              </a:rPr>
              <a:t>Chronic PID / Chronic pelvic pain</a:t>
            </a:r>
            <a:endParaRPr lang="en-US" sz="2000" dirty="0">
              <a:latin typeface="Times New Roman" pitchFamily="18" charset="0"/>
              <a:cs typeface="Times New Roman" pitchFamily="18" charset="0"/>
            </a:endParaRPr>
          </a:p>
          <a:p>
            <a:pPr lvl="1"/>
            <a:r>
              <a:rPr lang="en-GB" sz="2000" dirty="0">
                <a:latin typeface="Times New Roman" pitchFamily="18" charset="0"/>
                <a:cs typeface="Times New Roman" pitchFamily="18" charset="0"/>
              </a:rPr>
              <a:t>Pelvic adhesions</a:t>
            </a: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pic>
        <p:nvPicPr>
          <p:cNvPr id="4" name="Picture 1"/>
          <p:cNvPicPr>
            <a:picLocks noChangeAspect="1" noChangeArrowheads="1"/>
          </p:cNvPicPr>
          <p:nvPr/>
        </p:nvPicPr>
        <p:blipFill>
          <a:blip r:embed="rId2"/>
          <a:srcRect/>
          <a:stretch>
            <a:fillRect/>
          </a:stretch>
        </p:blipFill>
        <p:spPr bwMode="auto">
          <a:xfrm>
            <a:off x="4267200" y="1524001"/>
            <a:ext cx="4876800" cy="3200399"/>
          </a:xfrm>
          <a:prstGeom prst="rect">
            <a:avLst/>
          </a:prstGeom>
          <a:noFill/>
          <a:ln w="9525">
            <a:noFill/>
            <a:miter lim="800000"/>
            <a:headEnd/>
            <a:tailEnd/>
          </a:ln>
        </p:spPr>
      </p:pic>
      <p:sp>
        <p:nvSpPr>
          <p:cNvPr id="5"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6"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7" name="object 6"/>
          <p:cNvSpPr/>
          <p:nvPr/>
        </p:nvSpPr>
        <p:spPr>
          <a:xfrm>
            <a:off x="4155433" y="46928"/>
            <a:ext cx="668872" cy="710657"/>
          </a:xfrm>
          <a:prstGeom prst="rect">
            <a:avLst/>
          </a:prstGeom>
          <a:blipFill>
            <a:blip r:embed="rId3" cstate="print"/>
            <a:stretch>
              <a:fillRect/>
            </a:stretch>
          </a:blipFill>
        </p:spPr>
        <p:txBody>
          <a:bodyPr wrap="square" lIns="0" tIns="0" rIns="0" bIns="0" rtlCol="0"/>
          <a:lstStyle/>
          <a:p>
            <a:endParaRPr/>
          </a:p>
        </p:txBody>
      </p:sp>
      <p:sp>
        <p:nvSpPr>
          <p:cNvPr id="8"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9"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normAutofit fontScale="90000"/>
          </a:bodyPr>
          <a:lstStyle/>
          <a:p>
            <a:br>
              <a:rPr lang="en-GB" sz="3600" b="1" i="1" dirty="0"/>
            </a:br>
            <a:br>
              <a:rPr lang="en-GB" sz="3600" b="1" i="1" dirty="0"/>
            </a:br>
            <a:r>
              <a:rPr lang="en-GB" sz="3600" b="1" i="1" dirty="0">
                <a:solidFill>
                  <a:srgbClr val="FF0000"/>
                </a:solidFill>
              </a:rPr>
              <a:t>Pelvic Inflammatory Disease (PID)</a:t>
            </a:r>
            <a:br>
              <a:rPr lang="en-US" sz="3600" i="1" dirty="0">
                <a:solidFill>
                  <a:srgbClr val="FF0000"/>
                </a:solidFill>
              </a:rPr>
            </a:br>
            <a:r>
              <a:rPr lang="en-GB" b="1" dirty="0">
                <a:solidFill>
                  <a:srgbClr val="FF0000"/>
                </a:solidFill>
              </a:rPr>
              <a:t> </a:t>
            </a:r>
            <a:br>
              <a:rPr lang="en-US" dirty="0"/>
            </a:br>
            <a:endParaRPr lang="en-US" dirty="0"/>
          </a:p>
        </p:txBody>
      </p:sp>
      <p:sp>
        <p:nvSpPr>
          <p:cNvPr id="3" name="Content Placeholder 2"/>
          <p:cNvSpPr>
            <a:spLocks noGrp="1"/>
          </p:cNvSpPr>
          <p:nvPr>
            <p:ph idx="1"/>
          </p:nvPr>
        </p:nvSpPr>
        <p:spPr/>
        <p:txBody>
          <a:bodyPr>
            <a:normAutofit fontScale="92500"/>
          </a:bodyPr>
          <a:lstStyle/>
          <a:p>
            <a:pPr>
              <a:buNone/>
            </a:pPr>
            <a:r>
              <a:rPr lang="en-GB" b="1" dirty="0"/>
              <a:t>Pelvic Inflammatory Disease (PID) is an ascending infection from the </a:t>
            </a:r>
            <a:r>
              <a:rPr lang="en-GB" b="1" dirty="0" err="1"/>
              <a:t>endocervix</a:t>
            </a:r>
            <a:r>
              <a:rPr lang="en-GB" b="1" dirty="0"/>
              <a:t> causing:</a:t>
            </a:r>
            <a:endParaRPr lang="en-US" dirty="0"/>
          </a:p>
          <a:p>
            <a:pPr marL="514350" lvl="0" indent="-514350">
              <a:buFont typeface="+mj-lt"/>
              <a:buAutoNum type="arabicPeriod"/>
            </a:pPr>
            <a:r>
              <a:rPr lang="en-GB" b="1" dirty="0" err="1"/>
              <a:t>Endometritis</a:t>
            </a:r>
            <a:endParaRPr lang="en-US" dirty="0"/>
          </a:p>
          <a:p>
            <a:pPr marL="514350" lvl="0" indent="-514350">
              <a:buFont typeface="+mj-lt"/>
              <a:buAutoNum type="arabicPeriod"/>
            </a:pPr>
            <a:r>
              <a:rPr lang="en-GB" b="1" dirty="0" err="1"/>
              <a:t>Salpingitis</a:t>
            </a:r>
            <a:endParaRPr lang="en-US" dirty="0"/>
          </a:p>
          <a:p>
            <a:pPr marL="514350" lvl="0" indent="-514350">
              <a:buFont typeface="+mj-lt"/>
              <a:buAutoNum type="arabicPeriod"/>
            </a:pPr>
            <a:r>
              <a:rPr lang="en-GB" b="1" dirty="0" err="1"/>
              <a:t>Oophoritis</a:t>
            </a:r>
            <a:endParaRPr lang="en-US" dirty="0"/>
          </a:p>
          <a:p>
            <a:pPr marL="514350" lvl="0" indent="-514350">
              <a:buFont typeface="+mj-lt"/>
              <a:buAutoNum type="arabicPeriod"/>
            </a:pPr>
            <a:r>
              <a:rPr lang="en-GB" b="1" dirty="0"/>
              <a:t>Pelvic peritonitis</a:t>
            </a:r>
            <a:endParaRPr lang="en-US" b="1" dirty="0"/>
          </a:p>
          <a:p>
            <a:pPr marL="514350" lvl="0" indent="-514350">
              <a:buFont typeface="+mj-lt"/>
              <a:buAutoNum type="arabicPeriod"/>
            </a:pPr>
            <a:r>
              <a:rPr lang="en-GB" b="1" dirty="0"/>
              <a:t>+/- </a:t>
            </a:r>
            <a:r>
              <a:rPr lang="en-GB" b="1" dirty="0" err="1"/>
              <a:t>tubo</a:t>
            </a:r>
            <a:r>
              <a:rPr lang="en-GB" b="1" dirty="0"/>
              <a:t> ovarian </a:t>
            </a:r>
          </a:p>
          <a:p>
            <a:pPr marL="514350" lvl="0" indent="-514350">
              <a:buNone/>
            </a:pPr>
            <a:r>
              <a:rPr lang="en-GB" b="1" dirty="0"/>
              <a:t>      abscess</a:t>
            </a:r>
            <a:endParaRPr lang="en-US" b="1" dirty="0"/>
          </a:p>
          <a:p>
            <a:endParaRPr lang="en-US" dirty="0"/>
          </a:p>
          <a:p>
            <a:pPr>
              <a:buNone/>
            </a:pPr>
            <a:endParaRPr lang="en-US" dirty="0"/>
          </a:p>
        </p:txBody>
      </p:sp>
      <p:pic>
        <p:nvPicPr>
          <p:cNvPr id="4" name="Picture 3"/>
          <p:cNvPicPr>
            <a:picLocks noChangeAspect="1" noChangeArrowheads="1"/>
          </p:cNvPicPr>
          <p:nvPr/>
        </p:nvPicPr>
        <p:blipFill>
          <a:blip r:embed="rId3"/>
          <a:srcRect/>
          <a:stretch>
            <a:fillRect/>
          </a:stretch>
        </p:blipFill>
        <p:spPr bwMode="auto">
          <a:xfrm>
            <a:off x="4038600" y="2514600"/>
            <a:ext cx="5105400" cy="4114555"/>
          </a:xfrm>
          <a:prstGeom prst="rect">
            <a:avLst/>
          </a:prstGeom>
          <a:noFill/>
          <a:ln w="9525">
            <a:noFill/>
            <a:miter lim="800000"/>
            <a:headEnd/>
            <a:tailEnd/>
          </a:ln>
        </p:spPr>
      </p:pic>
      <p:sp>
        <p:nvSpPr>
          <p:cNvPr id="5"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6"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7" name="object 6"/>
          <p:cNvSpPr/>
          <p:nvPr/>
        </p:nvSpPr>
        <p:spPr>
          <a:xfrm>
            <a:off x="4423997" y="46928"/>
            <a:ext cx="800274" cy="710657"/>
          </a:xfrm>
          <a:prstGeom prst="rect">
            <a:avLst/>
          </a:prstGeom>
          <a:blipFill>
            <a:blip r:embed="rId4" cstate="print"/>
            <a:stretch>
              <a:fillRect/>
            </a:stretch>
          </a:blipFill>
        </p:spPr>
        <p:txBody>
          <a:bodyPr wrap="square" lIns="0" tIns="0" rIns="0" bIns="0" rtlCol="0"/>
          <a:lstStyle/>
          <a:p>
            <a:endParaRPr/>
          </a:p>
        </p:txBody>
      </p:sp>
      <p:sp>
        <p:nvSpPr>
          <p:cNvPr id="8" name="object 7"/>
          <p:cNvSpPr/>
          <p:nvPr/>
        </p:nvSpPr>
        <p:spPr>
          <a:xfrm>
            <a:off x="5257800" y="7620"/>
            <a:ext cx="388620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9"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br>
              <a:rPr lang="en-GB" sz="2800" b="1" u="sng" dirty="0">
                <a:solidFill>
                  <a:srgbClr val="FF0000"/>
                </a:solidFill>
                <a:latin typeface="Times New Roman" pitchFamily="18" charset="0"/>
                <a:cs typeface="Times New Roman" pitchFamily="18" charset="0"/>
              </a:rPr>
            </a:br>
            <a:br>
              <a:rPr lang="en-GB" sz="2800" b="1" u="sng" dirty="0">
                <a:solidFill>
                  <a:srgbClr val="FF0000"/>
                </a:solidFill>
                <a:latin typeface="Times New Roman" pitchFamily="18" charset="0"/>
                <a:cs typeface="Times New Roman" pitchFamily="18" charset="0"/>
              </a:rPr>
            </a:br>
            <a:r>
              <a:rPr lang="en-GB" sz="2800" b="1" u="sng" dirty="0">
                <a:solidFill>
                  <a:srgbClr val="FF0000"/>
                </a:solidFill>
                <a:latin typeface="Times New Roman" pitchFamily="18" charset="0"/>
                <a:cs typeface="Times New Roman" pitchFamily="18" charset="0"/>
              </a:rPr>
              <a:t>Chronic Pelvic Inflammatory Disease</a:t>
            </a:r>
            <a:br>
              <a:rPr lang="en-US" sz="2800" dirty="0">
                <a:solidFill>
                  <a:srgbClr val="FF0000"/>
                </a:solidFill>
                <a:latin typeface="Times New Roman" pitchFamily="18" charset="0"/>
                <a:cs typeface="Times New Roman" pitchFamily="18" charset="0"/>
              </a:rPr>
            </a:br>
            <a:r>
              <a:rPr lang="en-GB" sz="2800" dirty="0">
                <a:solidFill>
                  <a:srgbClr val="FF0000"/>
                </a:solidFill>
                <a:latin typeface="Times New Roman" pitchFamily="18" charset="0"/>
                <a:cs typeface="Times New Roman" pitchFamily="18" charset="0"/>
              </a:rPr>
              <a:t> </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GB" sz="2800" b="1" dirty="0">
                <a:latin typeface="Times New Roman" pitchFamily="18" charset="0"/>
                <a:cs typeface="Times New Roman" pitchFamily="18" charset="0"/>
              </a:rPr>
              <a:t>Symptoms &gt; 6 Months Duration</a:t>
            </a:r>
            <a:endParaRPr lang="en-US" sz="2800" dirty="0">
              <a:latin typeface="Times New Roman" pitchFamily="18" charset="0"/>
              <a:cs typeface="Times New Roman" pitchFamily="18" charset="0"/>
            </a:endParaRPr>
          </a:p>
          <a:p>
            <a:pPr lvl="0"/>
            <a:r>
              <a:rPr lang="en-GB" sz="2800" dirty="0">
                <a:latin typeface="Times New Roman" pitchFamily="18" charset="0"/>
                <a:cs typeface="Times New Roman" pitchFamily="18" charset="0"/>
              </a:rPr>
              <a:t>Pelvic pain</a:t>
            </a:r>
            <a:endParaRPr lang="en-US" sz="2800" dirty="0">
              <a:latin typeface="Times New Roman" pitchFamily="18" charset="0"/>
              <a:cs typeface="Times New Roman" pitchFamily="18" charset="0"/>
            </a:endParaRPr>
          </a:p>
          <a:p>
            <a:pPr lvl="0"/>
            <a:r>
              <a:rPr lang="en-GB" sz="2800" dirty="0">
                <a:latin typeface="Times New Roman" pitchFamily="18" charset="0"/>
                <a:cs typeface="Times New Roman" pitchFamily="18" charset="0"/>
              </a:rPr>
              <a:t>Secondary dysmenorrhoea</a:t>
            </a:r>
            <a:endParaRPr lang="en-US" sz="2800" dirty="0">
              <a:latin typeface="Times New Roman" pitchFamily="18" charset="0"/>
              <a:cs typeface="Times New Roman" pitchFamily="18" charset="0"/>
            </a:endParaRPr>
          </a:p>
          <a:p>
            <a:pPr lvl="0"/>
            <a:r>
              <a:rPr lang="en-GB" sz="2800" dirty="0">
                <a:latin typeface="Times New Roman" pitchFamily="18" charset="0"/>
                <a:cs typeface="Times New Roman" pitchFamily="18" charset="0"/>
              </a:rPr>
              <a:t>Deep dyspareunia</a:t>
            </a:r>
            <a:endParaRPr lang="en-US" sz="2800" dirty="0">
              <a:latin typeface="Times New Roman" pitchFamily="18" charset="0"/>
              <a:cs typeface="Times New Roman" pitchFamily="18" charset="0"/>
            </a:endParaRPr>
          </a:p>
          <a:p>
            <a:pPr lvl="0"/>
            <a:r>
              <a:rPr lang="en-GB" sz="2800" dirty="0">
                <a:latin typeface="Times New Roman" pitchFamily="18" charset="0"/>
                <a:cs typeface="Times New Roman" pitchFamily="18" charset="0"/>
              </a:rPr>
              <a:t>Menstrual disturbance</a:t>
            </a:r>
            <a:endParaRPr lang="en-US" sz="2800" dirty="0">
              <a:latin typeface="Times New Roman" pitchFamily="18" charset="0"/>
              <a:cs typeface="Times New Roman" pitchFamily="18" charset="0"/>
            </a:endParaRPr>
          </a:p>
          <a:p>
            <a:pPr lvl="0"/>
            <a:r>
              <a:rPr lang="en-GB" sz="2800" dirty="0">
                <a:latin typeface="Times New Roman" pitchFamily="18" charset="0"/>
                <a:cs typeface="Times New Roman" pitchFamily="18" charset="0"/>
              </a:rPr>
              <a:t>Recurrent acute painful exacerbations</a:t>
            </a:r>
            <a:endParaRPr lang="en-US" sz="2800" dirty="0">
              <a:latin typeface="Times New Roman" pitchFamily="18" charset="0"/>
              <a:cs typeface="Times New Roman" pitchFamily="18" charset="0"/>
            </a:endParaRPr>
          </a:p>
          <a:p>
            <a:pPr>
              <a:buNone/>
            </a:pPr>
            <a:endParaRPr lang="en-GB" sz="2800" b="1" dirty="0">
              <a:latin typeface="Times New Roman" pitchFamily="18" charset="0"/>
              <a:cs typeface="Times New Roman" pitchFamily="18" charset="0"/>
            </a:endParaRPr>
          </a:p>
        </p:txBody>
      </p:sp>
      <p:sp>
        <p:nvSpPr>
          <p:cNvPr id="4"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pPr algn="l"/>
            <a:r>
              <a:rPr lang="en-GB" sz="3600" b="1" dirty="0">
                <a:solidFill>
                  <a:srgbClr val="FF0000"/>
                </a:solidFill>
                <a:latin typeface="Times New Roman" pitchFamily="18" charset="0"/>
                <a:cs typeface="Times New Roman" pitchFamily="18" charset="0"/>
              </a:rPr>
              <a:t>                          Diagnosis </a:t>
            </a:r>
            <a:br>
              <a:rPr lang="en-GB" sz="2800" b="1" dirty="0">
                <a:solidFill>
                  <a:srgbClr val="FF0000"/>
                </a:solidFill>
                <a:latin typeface="Times New Roman" pitchFamily="18" charset="0"/>
                <a:cs typeface="Times New Roman" pitchFamily="18" charset="0"/>
              </a:rPr>
            </a:br>
            <a:r>
              <a:rPr lang="en-GB" sz="2400" b="1" dirty="0">
                <a:solidFill>
                  <a:srgbClr val="FF0000"/>
                </a:solidFill>
                <a:latin typeface="Times New Roman" pitchFamily="18" charset="0"/>
                <a:cs typeface="Times New Roman" pitchFamily="18" charset="0"/>
              </a:rPr>
              <a:t>A- Laboratory Investigations of PID</a:t>
            </a:r>
            <a:br>
              <a:rPr lang="en-US" sz="24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646237"/>
            <a:ext cx="8229600" cy="4525963"/>
          </a:xfrm>
        </p:spPr>
        <p:txBody>
          <a:bodyPr>
            <a:noAutofit/>
          </a:bodyPr>
          <a:lstStyle/>
          <a:p>
            <a:pPr lvl="0"/>
            <a:r>
              <a:rPr lang="en-GB" sz="2400" dirty="0">
                <a:latin typeface="Times New Roman" pitchFamily="18" charset="0"/>
                <a:cs typeface="Times New Roman" pitchFamily="18" charset="0"/>
              </a:rPr>
              <a:t>Pregnancy test</a:t>
            </a:r>
            <a:endParaRPr lang="en-US" sz="2400" dirty="0">
              <a:latin typeface="Times New Roman" pitchFamily="18" charset="0"/>
              <a:cs typeface="Times New Roman" pitchFamily="18" charset="0"/>
            </a:endParaRPr>
          </a:p>
          <a:p>
            <a:pPr lvl="0"/>
            <a:r>
              <a:rPr lang="en-GB" sz="2400" b="1" dirty="0">
                <a:latin typeface="Times New Roman" pitchFamily="18" charset="0"/>
                <a:cs typeface="Times New Roman" pitchFamily="18" charset="0"/>
              </a:rPr>
              <a:t>Triple and urethral swabs</a:t>
            </a:r>
            <a:endParaRPr lang="en-US" sz="2400" dirty="0">
              <a:latin typeface="Times New Roman" pitchFamily="18" charset="0"/>
              <a:cs typeface="Times New Roman" pitchFamily="18" charset="0"/>
            </a:endParaRPr>
          </a:p>
          <a:p>
            <a:pPr lvl="1"/>
            <a:r>
              <a:rPr lang="en-GB" sz="2400" dirty="0">
                <a:latin typeface="Times New Roman" pitchFamily="18" charset="0"/>
                <a:cs typeface="Times New Roman" pitchFamily="18" charset="0"/>
              </a:rPr>
              <a:t>High vaginal swab – Bacteria </a:t>
            </a:r>
            <a:r>
              <a:rPr lang="en-GB" sz="2400" dirty="0" err="1">
                <a:latin typeface="Times New Roman" pitchFamily="18" charset="0"/>
                <a:cs typeface="Times New Roman" pitchFamily="18" charset="0"/>
              </a:rPr>
              <a:t>vaginosis</a:t>
            </a:r>
            <a:r>
              <a:rPr lang="en-GB" sz="2400" dirty="0">
                <a:latin typeface="Times New Roman" pitchFamily="18" charset="0"/>
                <a:cs typeface="Times New Roman" pitchFamily="18" charset="0"/>
              </a:rPr>
              <a:t> organisms</a:t>
            </a:r>
            <a:endParaRPr lang="en-US" sz="2400" dirty="0">
              <a:latin typeface="Times New Roman" pitchFamily="18" charset="0"/>
              <a:cs typeface="Times New Roman" pitchFamily="18" charset="0"/>
            </a:endParaRPr>
          </a:p>
          <a:p>
            <a:pPr lvl="1"/>
            <a:r>
              <a:rPr lang="en-GB" sz="2400" dirty="0">
                <a:latin typeface="Times New Roman" pitchFamily="18" charset="0"/>
                <a:cs typeface="Times New Roman" pitchFamily="18" charset="0"/>
              </a:rPr>
              <a:t>Endocervical swab – </a:t>
            </a:r>
            <a:r>
              <a:rPr lang="en-GB" sz="2400" i="1" dirty="0" err="1">
                <a:latin typeface="Times New Roman" pitchFamily="18" charset="0"/>
                <a:cs typeface="Times New Roman" pitchFamily="18" charset="0"/>
              </a:rPr>
              <a:t>Neisseria</a:t>
            </a:r>
            <a:r>
              <a:rPr lang="en-GB" sz="2400" i="1" dirty="0">
                <a:latin typeface="Times New Roman" pitchFamily="18" charset="0"/>
                <a:cs typeface="Times New Roman" pitchFamily="18" charset="0"/>
              </a:rPr>
              <a:t> gonorrhoea </a:t>
            </a:r>
            <a:endParaRPr lang="en-US" sz="2400" dirty="0">
              <a:latin typeface="Times New Roman" pitchFamily="18" charset="0"/>
              <a:cs typeface="Times New Roman" pitchFamily="18" charset="0"/>
            </a:endParaRPr>
          </a:p>
          <a:p>
            <a:pPr lvl="1"/>
            <a:r>
              <a:rPr lang="en-GB" sz="2400" dirty="0">
                <a:latin typeface="Times New Roman" pitchFamily="18" charset="0"/>
                <a:cs typeface="Times New Roman" pitchFamily="18" charset="0"/>
              </a:rPr>
              <a:t>Endocervical swab - </a:t>
            </a:r>
            <a:r>
              <a:rPr lang="en-GB" sz="2400" i="1" dirty="0">
                <a:latin typeface="Times New Roman" pitchFamily="18" charset="0"/>
                <a:cs typeface="Times New Roman" pitchFamily="18" charset="0"/>
              </a:rPr>
              <a:t>Chlamydia </a:t>
            </a:r>
            <a:r>
              <a:rPr lang="en-GB" sz="2400" i="1" dirty="0" err="1">
                <a:latin typeface="Times New Roman" pitchFamily="18" charset="0"/>
                <a:cs typeface="Times New Roman" pitchFamily="18" charset="0"/>
              </a:rPr>
              <a:t>trachomatis</a:t>
            </a:r>
            <a:endParaRPr lang="en-US" sz="2400" dirty="0">
              <a:latin typeface="Times New Roman" pitchFamily="18" charset="0"/>
              <a:cs typeface="Times New Roman" pitchFamily="18" charset="0"/>
            </a:endParaRPr>
          </a:p>
          <a:p>
            <a:pPr lvl="1"/>
            <a:r>
              <a:rPr lang="en-GB" sz="2400" dirty="0">
                <a:latin typeface="Times New Roman" pitchFamily="18" charset="0"/>
                <a:cs typeface="Times New Roman" pitchFamily="18" charset="0"/>
              </a:rPr>
              <a:t>Urethral swab – </a:t>
            </a:r>
            <a:r>
              <a:rPr lang="en-GB" sz="2400" i="1" dirty="0">
                <a:latin typeface="Times New Roman" pitchFamily="18" charset="0"/>
                <a:cs typeface="Times New Roman" pitchFamily="18" charset="0"/>
              </a:rPr>
              <a:t>Chlamydia </a:t>
            </a:r>
            <a:r>
              <a:rPr lang="en-GB" sz="2400" i="1" dirty="0" err="1">
                <a:latin typeface="Times New Roman" pitchFamily="18" charset="0"/>
                <a:cs typeface="Times New Roman" pitchFamily="18" charset="0"/>
              </a:rPr>
              <a:t>trachomatis</a:t>
            </a:r>
            <a:r>
              <a:rPr lang="en-GB" sz="2400" i="1" dirty="0">
                <a:latin typeface="Times New Roman" pitchFamily="18" charset="0"/>
                <a:cs typeface="Times New Roman" pitchFamily="18" charset="0"/>
              </a:rPr>
              <a:t> </a:t>
            </a:r>
            <a:r>
              <a:rPr lang="en-GB" sz="2400" dirty="0">
                <a:latin typeface="Times New Roman" pitchFamily="18" charset="0"/>
                <a:cs typeface="Times New Roman" pitchFamily="18" charset="0"/>
              </a:rPr>
              <a:t>(</a:t>
            </a:r>
            <a:r>
              <a:rPr lang="en-GB" sz="2400" b="1" dirty="0">
                <a:latin typeface="Times New Roman" pitchFamily="18" charset="0"/>
                <a:cs typeface="Times New Roman" pitchFamily="18" charset="0"/>
              </a:rPr>
              <a:t>males</a:t>
            </a:r>
            <a:r>
              <a:rPr lang="en-GB" sz="2400" dirty="0">
                <a:latin typeface="Times New Roman" pitchFamily="18" charset="0"/>
                <a:cs typeface="Times New Roman" pitchFamily="18" charset="0"/>
              </a:rPr>
              <a:t> only)</a:t>
            </a:r>
            <a:endParaRPr lang="en-US"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Midstream Urine </a:t>
            </a:r>
            <a:endParaRPr lang="en-US" sz="2400" dirty="0">
              <a:latin typeface="Times New Roman" pitchFamily="18" charset="0"/>
              <a:cs typeface="Times New Roman" pitchFamily="18" charset="0"/>
            </a:endParaRPr>
          </a:p>
          <a:p>
            <a:pPr lvl="1"/>
            <a:r>
              <a:rPr lang="en-GB" sz="2400" dirty="0">
                <a:latin typeface="Times New Roman" pitchFamily="18" charset="0"/>
                <a:cs typeface="Times New Roman" pitchFamily="18" charset="0"/>
              </a:rPr>
              <a:t>Leucocytes and nitrates</a:t>
            </a:r>
            <a:endParaRPr lang="en-US"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C-Reactive Protein and ESR</a:t>
            </a:r>
            <a:endParaRPr lang="en-US" sz="2400" dirty="0">
              <a:latin typeface="Times New Roman" pitchFamily="18" charset="0"/>
              <a:cs typeface="Times New Roman" pitchFamily="18" charset="0"/>
            </a:endParaRPr>
          </a:p>
          <a:p>
            <a:pPr lvl="1"/>
            <a:r>
              <a:rPr lang="en-GB" sz="2400" dirty="0">
                <a:latin typeface="Times New Roman" pitchFamily="18" charset="0"/>
                <a:cs typeface="Times New Roman" pitchFamily="18" charset="0"/>
              </a:rPr>
              <a:t>Markers for acute infection / inflammation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presence of leucocytes on vaginal wet preparation.</a:t>
            </a:r>
          </a:p>
          <a:p>
            <a:pPr>
              <a:buNone/>
            </a:pPr>
            <a:endParaRPr lang="en-US" sz="2400" dirty="0">
              <a:latin typeface="Times New Roman" pitchFamily="18" charset="0"/>
              <a:cs typeface="Times New Roman" pitchFamily="18" charset="0"/>
            </a:endParaRPr>
          </a:p>
        </p:txBody>
      </p:sp>
      <p:sp>
        <p:nvSpPr>
          <p:cNvPr id="4"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F8568D0-6328-4CC8-993C-CEDEC1F8A67F}" type="slidenum">
              <a:rPr lang="en-US"/>
              <a:pPr/>
              <a:t>32</a:t>
            </a:fld>
            <a:endParaRPr lang="en-US"/>
          </a:p>
        </p:txBody>
      </p:sp>
      <p:sp>
        <p:nvSpPr>
          <p:cNvPr id="403458" name="Rectangle 2"/>
          <p:cNvSpPr>
            <a:spLocks noGrp="1" noChangeArrowheads="1"/>
          </p:cNvSpPr>
          <p:nvPr>
            <p:ph type="title"/>
          </p:nvPr>
        </p:nvSpPr>
        <p:spPr>
          <a:xfrm>
            <a:off x="457200" y="685800"/>
            <a:ext cx="8229600" cy="1143000"/>
          </a:xfrm>
        </p:spPr>
        <p:txBody>
          <a:bodyPr>
            <a:normAutofit/>
          </a:bodyPr>
          <a:lstStyle/>
          <a:p>
            <a:pPr algn="l"/>
            <a:r>
              <a:rPr lang="en-US" sz="2400" dirty="0">
                <a:solidFill>
                  <a:srgbClr val="FF0000"/>
                </a:solidFill>
                <a:latin typeface="Times New Roman" pitchFamily="18" charset="0"/>
                <a:cs typeface="Times New Roman" pitchFamily="18" charset="0"/>
              </a:rPr>
              <a:t>B - Other investigations</a:t>
            </a:r>
          </a:p>
        </p:txBody>
      </p:sp>
      <p:sp>
        <p:nvSpPr>
          <p:cNvPr id="403459" name="Rectangle 3"/>
          <p:cNvSpPr>
            <a:spLocks noGrp="1" noChangeArrowheads="1"/>
          </p:cNvSpPr>
          <p:nvPr>
            <p:ph type="body" idx="1"/>
          </p:nvPr>
        </p:nvSpPr>
        <p:spPr>
          <a:xfrm>
            <a:off x="457200" y="1524000"/>
            <a:ext cx="8001000" cy="4572000"/>
          </a:xfrm>
        </p:spPr>
        <p:txBody>
          <a:bodyPr>
            <a:normAutofit/>
          </a:bodyPr>
          <a:lstStyle/>
          <a:p>
            <a:pPr>
              <a:lnSpc>
                <a:spcPct val="130000"/>
              </a:lnSpc>
              <a:buNone/>
            </a:pPr>
            <a:r>
              <a:rPr lang="en-US" dirty="0">
                <a:latin typeface="Times New Roman" pitchFamily="18" charset="0"/>
                <a:cs typeface="Times New Roman" pitchFamily="18" charset="0"/>
              </a:rPr>
              <a:t>1. </a:t>
            </a:r>
            <a:r>
              <a:rPr lang="en-US" dirty="0" err="1">
                <a:latin typeface="Times New Roman" pitchFamily="18" charset="0"/>
                <a:cs typeface="Times New Roman" pitchFamily="18" charset="0"/>
              </a:rPr>
              <a:t>Transvaginal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sonography</a:t>
            </a:r>
            <a:r>
              <a:rPr lang="en-US" dirty="0">
                <a:latin typeface="Times New Roman" pitchFamily="18" charset="0"/>
                <a:cs typeface="Times New Roman" pitchFamily="18" charset="0"/>
              </a:rPr>
              <a:t> or MRI.</a:t>
            </a:r>
          </a:p>
          <a:p>
            <a:pPr>
              <a:lnSpc>
                <a:spcPct val="130000"/>
              </a:lnSpc>
              <a:buNone/>
            </a:pPr>
            <a:r>
              <a:rPr lang="en-US" dirty="0">
                <a:latin typeface="Times New Roman" pitchFamily="18" charset="0"/>
                <a:cs typeface="Times New Roman" pitchFamily="18" charset="0"/>
              </a:rPr>
              <a:t> for pelvic mass</a:t>
            </a:r>
          </a:p>
        </p:txBody>
      </p:sp>
      <p:sp>
        <p:nvSpPr>
          <p:cNvPr id="403460" name="Text Box 4"/>
          <p:cNvSpPr txBox="1">
            <a:spLocks noChangeArrowheads="1"/>
          </p:cNvSpPr>
          <p:nvPr/>
        </p:nvSpPr>
        <p:spPr bwMode="auto">
          <a:xfrm>
            <a:off x="7467600" y="0"/>
            <a:ext cx="1187450" cy="366713"/>
          </a:xfrm>
          <a:prstGeom prst="rect">
            <a:avLst/>
          </a:prstGeom>
          <a:noFill/>
          <a:ln w="9525">
            <a:noFill/>
            <a:miter lim="800000"/>
            <a:headEnd/>
            <a:tailEnd/>
          </a:ln>
          <a:effectLst/>
        </p:spPr>
        <p:txBody>
          <a:bodyPr wrap="none">
            <a:spAutoFit/>
          </a:bodyPr>
          <a:lstStyle/>
          <a:p>
            <a:pPr eaLnBrk="1" hangingPunct="1"/>
            <a:r>
              <a:rPr lang="en-US" sz="1800" b="0">
                <a:latin typeface="Arial" charset="0"/>
              </a:rPr>
              <a:t>Diagnosis</a:t>
            </a:r>
          </a:p>
        </p:txBody>
      </p:sp>
      <p:pic>
        <p:nvPicPr>
          <p:cNvPr id="2050" name="Picture 2" descr="C:\Users\DrNoorhan\Pictures\New folder\images (5).jpg"/>
          <p:cNvPicPr>
            <a:picLocks noChangeAspect="1" noChangeArrowheads="1"/>
          </p:cNvPicPr>
          <p:nvPr/>
        </p:nvPicPr>
        <p:blipFill>
          <a:blip r:embed="rId5"/>
          <a:srcRect/>
          <a:stretch>
            <a:fillRect/>
          </a:stretch>
        </p:blipFill>
        <p:spPr bwMode="auto">
          <a:xfrm>
            <a:off x="3752719" y="2971800"/>
            <a:ext cx="3500438" cy="3200400"/>
          </a:xfrm>
          <a:prstGeom prst="rect">
            <a:avLst/>
          </a:prstGeom>
          <a:noFill/>
        </p:spPr>
      </p:pic>
      <p:sp>
        <p:nvSpPr>
          <p:cNvPr id="8"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9"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10" name="object 6"/>
          <p:cNvSpPr/>
          <p:nvPr/>
        </p:nvSpPr>
        <p:spPr>
          <a:xfrm>
            <a:off x="4155433" y="46928"/>
            <a:ext cx="668872" cy="710657"/>
          </a:xfrm>
          <a:prstGeom prst="rect">
            <a:avLst/>
          </a:prstGeom>
          <a:blipFill>
            <a:blip r:embed="rId6" cstate="print"/>
            <a:stretch>
              <a:fillRect/>
            </a:stretch>
          </a:blipFill>
        </p:spPr>
        <p:txBody>
          <a:bodyPr wrap="square" lIns="0" tIns="0" rIns="0" bIns="0" rtlCol="0"/>
          <a:lstStyle/>
          <a:p>
            <a:endParaRPr/>
          </a:p>
        </p:txBody>
      </p:sp>
      <p:sp>
        <p:nvSpPr>
          <p:cNvPr id="11"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2"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609600" y="533400"/>
            <a:ext cx="8229600" cy="1143000"/>
          </a:xfrm>
        </p:spPr>
        <p:txBody>
          <a:bodyPr/>
          <a:lstStyle/>
          <a:p>
            <a:pPr algn="l" eaLnBrk="1" hangingPunct="1"/>
            <a:r>
              <a:rPr lang="en-US" dirty="0">
                <a:solidFill>
                  <a:srgbClr val="FF0000"/>
                </a:solidFill>
              </a:rPr>
              <a:t>2. Laparoscopy</a:t>
            </a:r>
          </a:p>
        </p:txBody>
      </p:sp>
      <p:pic>
        <p:nvPicPr>
          <p:cNvPr id="28674" name="Picture 2"/>
          <p:cNvPicPr>
            <a:picLocks noChangeAspect="1" noChangeArrowheads="1"/>
          </p:cNvPicPr>
          <p:nvPr/>
        </p:nvPicPr>
        <p:blipFill>
          <a:blip r:embed="rId5"/>
          <a:srcRect/>
          <a:stretch>
            <a:fillRect/>
          </a:stretch>
        </p:blipFill>
        <p:spPr bwMode="auto">
          <a:xfrm>
            <a:off x="0" y="1543050"/>
            <a:ext cx="4000500" cy="295275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6"/>
          <a:srcRect/>
          <a:stretch>
            <a:fillRect/>
          </a:stretch>
        </p:blipFill>
        <p:spPr bwMode="auto">
          <a:xfrm>
            <a:off x="304800" y="4819650"/>
            <a:ext cx="3133725" cy="1733550"/>
          </a:xfrm>
          <a:prstGeom prst="rect">
            <a:avLst/>
          </a:prstGeom>
          <a:noFill/>
          <a:ln w="9525">
            <a:noFill/>
            <a:miter lim="800000"/>
            <a:headEnd/>
            <a:tailEnd/>
          </a:ln>
          <a:effectLst/>
        </p:spPr>
      </p:pic>
      <p:pic>
        <p:nvPicPr>
          <p:cNvPr id="7" name="Picture 2"/>
          <p:cNvPicPr>
            <a:picLocks noChangeAspect="1" noChangeArrowheads="1"/>
          </p:cNvPicPr>
          <p:nvPr/>
        </p:nvPicPr>
        <p:blipFill>
          <a:blip r:embed="rId7"/>
          <a:srcRect/>
          <a:stretch>
            <a:fillRect/>
          </a:stretch>
        </p:blipFill>
        <p:spPr bwMode="auto">
          <a:xfrm>
            <a:off x="4191000" y="1752600"/>
            <a:ext cx="4828712" cy="3328307"/>
          </a:xfrm>
          <a:prstGeom prst="rect">
            <a:avLst/>
          </a:prstGeom>
          <a:noFill/>
          <a:ln w="9525">
            <a:noFill/>
            <a:miter lim="800000"/>
            <a:headEnd/>
            <a:tailEnd/>
          </a:ln>
          <a:effectLst/>
        </p:spPr>
      </p:pic>
      <p:sp>
        <p:nvSpPr>
          <p:cNvPr id="8" name="مربع نص 7"/>
          <p:cNvSpPr txBox="1"/>
          <p:nvPr/>
        </p:nvSpPr>
        <p:spPr>
          <a:xfrm>
            <a:off x="457200" y="4431268"/>
            <a:ext cx="2971800" cy="369332"/>
          </a:xfrm>
          <a:prstGeom prst="rect">
            <a:avLst/>
          </a:prstGeom>
          <a:noFill/>
        </p:spPr>
        <p:txBody>
          <a:bodyPr wrap="square" rtlCol="1">
            <a:spAutoFit/>
          </a:bodyPr>
          <a:lstStyle/>
          <a:p>
            <a:r>
              <a:rPr lang="en-US" dirty="0"/>
              <a:t>a. Left tubal </a:t>
            </a:r>
            <a:r>
              <a:rPr lang="en-US" dirty="0" err="1"/>
              <a:t>hydrosalpinx</a:t>
            </a:r>
            <a:endParaRPr lang="ar-IQ" dirty="0"/>
          </a:p>
        </p:txBody>
      </p:sp>
      <p:sp>
        <p:nvSpPr>
          <p:cNvPr id="9" name="مربع نص 8"/>
          <p:cNvSpPr txBox="1"/>
          <p:nvPr/>
        </p:nvSpPr>
        <p:spPr>
          <a:xfrm>
            <a:off x="5257800" y="5105400"/>
            <a:ext cx="4114800" cy="369332"/>
          </a:xfrm>
          <a:prstGeom prst="rect">
            <a:avLst/>
          </a:prstGeom>
          <a:noFill/>
        </p:spPr>
        <p:txBody>
          <a:bodyPr wrap="square" rtlCol="1">
            <a:spAutoFit/>
          </a:bodyPr>
          <a:lstStyle/>
          <a:p>
            <a:r>
              <a:rPr lang="en-US" dirty="0"/>
              <a:t>c. </a:t>
            </a:r>
            <a:r>
              <a:rPr lang="en-US" dirty="0" err="1"/>
              <a:t>Peritubal</a:t>
            </a:r>
            <a:r>
              <a:rPr lang="en-US" dirty="0"/>
              <a:t> adhesions</a:t>
            </a:r>
            <a:endParaRPr lang="ar-IQ" dirty="0"/>
          </a:p>
        </p:txBody>
      </p:sp>
      <p:sp>
        <p:nvSpPr>
          <p:cNvPr id="10" name="مربع نص 9"/>
          <p:cNvSpPr txBox="1"/>
          <p:nvPr/>
        </p:nvSpPr>
        <p:spPr>
          <a:xfrm>
            <a:off x="457200" y="6488668"/>
            <a:ext cx="2971800" cy="369332"/>
          </a:xfrm>
          <a:prstGeom prst="rect">
            <a:avLst/>
          </a:prstGeom>
          <a:noFill/>
        </p:spPr>
        <p:txBody>
          <a:bodyPr wrap="square" rtlCol="1">
            <a:spAutoFit/>
          </a:bodyPr>
          <a:lstStyle/>
          <a:p>
            <a:r>
              <a:rPr lang="en-US" dirty="0"/>
              <a:t>b. Bilateral </a:t>
            </a:r>
            <a:r>
              <a:rPr lang="en-US" dirty="0" err="1"/>
              <a:t>hydrosalpinx</a:t>
            </a:r>
            <a:endParaRPr lang="ar-IQ" dirty="0"/>
          </a:p>
        </p:txBody>
      </p:sp>
      <p:sp>
        <p:nvSpPr>
          <p:cNvPr id="11"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12"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13" name="object 6"/>
          <p:cNvSpPr/>
          <p:nvPr/>
        </p:nvSpPr>
        <p:spPr>
          <a:xfrm>
            <a:off x="4155433" y="46928"/>
            <a:ext cx="668872" cy="710657"/>
          </a:xfrm>
          <a:prstGeom prst="rect">
            <a:avLst/>
          </a:prstGeom>
          <a:blipFill>
            <a:blip r:embed="rId8" cstate="print"/>
            <a:stretch>
              <a:fillRect/>
            </a:stretch>
          </a:blipFill>
        </p:spPr>
        <p:txBody>
          <a:bodyPr wrap="square" lIns="0" tIns="0" rIns="0" bIns="0" rtlCol="0"/>
          <a:lstStyle/>
          <a:p>
            <a:endParaRPr/>
          </a:p>
        </p:txBody>
      </p:sp>
      <p:sp>
        <p:nvSpPr>
          <p:cNvPr id="14"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15"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760319" y="6063734"/>
            <a:ext cx="609600" cy="609600"/>
          </a:xfrm>
          <a:prstGeom prst="rect">
            <a:avLst/>
          </a:prstGeom>
        </p:spPr>
      </p:pic>
      <p:pic>
        <p:nvPicPr>
          <p:cNvPr id="16" name="Picture 15"/>
          <p:cNvPicPr>
            <a:picLocks noChangeAspect="1"/>
          </p:cNvPicPr>
          <p:nvPr/>
        </p:nvPicPr>
        <p:blipFill>
          <a:blip r:embed="rId10" cstate="print">
            <a:extLst>
              <a:ext uri="{BEBA8EAE-BF5A-486C-A8C5-ECC9F3942E4B}">
                <a14:imgProps xmlns:a14="http://schemas.microsoft.com/office/drawing/2010/main">
                  <a14:imgLayer r:embed="rId11">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838200"/>
            <a:ext cx="8229600" cy="1143000"/>
          </a:xfrm>
        </p:spPr>
        <p:txBody>
          <a:bodyPr>
            <a:normAutofit/>
          </a:bodyPr>
          <a:lstStyle/>
          <a:p>
            <a:r>
              <a:rPr lang="en-US" sz="2400" dirty="0" err="1">
                <a:solidFill>
                  <a:srgbClr val="FF0000"/>
                </a:solidFill>
                <a:latin typeface="Lucida Sans Unicode" pitchFamily="34" charset="0"/>
              </a:rPr>
              <a:t>Perihepatic</a:t>
            </a:r>
            <a:r>
              <a:rPr lang="en-US" sz="2400" dirty="0">
                <a:solidFill>
                  <a:srgbClr val="FF0000"/>
                </a:solidFill>
                <a:latin typeface="Lucida Sans Unicode" pitchFamily="34" charset="0"/>
              </a:rPr>
              <a:t> </a:t>
            </a:r>
            <a:r>
              <a:rPr lang="en-US" sz="2400" dirty="0" err="1">
                <a:solidFill>
                  <a:srgbClr val="FF0000"/>
                </a:solidFill>
                <a:latin typeface="Lucida Sans Unicode" pitchFamily="34" charset="0"/>
              </a:rPr>
              <a:t>adehesions</a:t>
            </a:r>
            <a:r>
              <a:rPr lang="en-US" sz="2400" dirty="0">
                <a:solidFill>
                  <a:srgbClr val="FF0000"/>
                </a:solidFill>
                <a:latin typeface="Lucida Sans Unicode" pitchFamily="34" charset="0"/>
              </a:rPr>
              <a:t> (Fitz-Hugh-Curtis syndrome)</a:t>
            </a:r>
          </a:p>
        </p:txBody>
      </p:sp>
      <p:pic>
        <p:nvPicPr>
          <p:cNvPr id="12291" name="Picture 6" descr="797fhc1"/>
          <p:cNvPicPr>
            <a:picLocks noChangeAspect="1" noChangeArrowheads="1"/>
          </p:cNvPicPr>
          <p:nvPr/>
        </p:nvPicPr>
        <p:blipFill>
          <a:blip r:embed="rId4"/>
          <a:srcRect/>
          <a:stretch>
            <a:fillRect/>
          </a:stretch>
        </p:blipFill>
        <p:spPr bwMode="auto">
          <a:xfrm>
            <a:off x="914400" y="2077270"/>
            <a:ext cx="6553200" cy="4325569"/>
          </a:xfrm>
          <a:prstGeom prst="rect">
            <a:avLst/>
          </a:prstGeom>
          <a:noFill/>
          <a:ln w="9525">
            <a:noFill/>
            <a:miter lim="800000"/>
            <a:headEnd/>
            <a:tailEnd/>
          </a:ln>
        </p:spPr>
      </p:pic>
      <p:sp>
        <p:nvSpPr>
          <p:cNvPr id="4" name="object 4"/>
          <p:cNvSpPr/>
          <p:nvPr/>
        </p:nvSpPr>
        <p:spPr>
          <a:xfrm>
            <a:off x="47312" y="-10106"/>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22300" y="280374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90600"/>
            <a:ext cx="8229600" cy="1143000"/>
          </a:xfrm>
        </p:spPr>
        <p:txBody>
          <a:bodyPr>
            <a:noAutofit/>
          </a:bodyPr>
          <a:lstStyle/>
          <a:p>
            <a:r>
              <a:rPr lang="en-GB" sz="3200" b="1" dirty="0">
                <a:solidFill>
                  <a:srgbClr val="FF0000"/>
                </a:solidFill>
                <a:latin typeface="Times New Roman" pitchFamily="18" charset="0"/>
                <a:cs typeface="Times New Roman" pitchFamily="18" charset="0"/>
              </a:rPr>
              <a:t>Differential Diagnosis </a:t>
            </a:r>
            <a:br>
              <a:rPr lang="en-US" sz="3200" dirty="0">
                <a:solidFill>
                  <a:srgbClr val="FF0000"/>
                </a:solidFill>
                <a:latin typeface="Times New Roman" pitchFamily="18" charset="0"/>
                <a:cs typeface="Times New Roman" pitchFamily="18" charset="0"/>
              </a:rPr>
            </a:b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lvl="0" indent="-514350">
              <a:buFont typeface="+mj-lt"/>
              <a:buAutoNum type="arabicParenR"/>
            </a:pPr>
            <a:r>
              <a:rPr lang="en-GB" sz="2800" dirty="0">
                <a:latin typeface="Times New Roman" pitchFamily="18" charset="0"/>
                <a:cs typeface="Times New Roman" pitchFamily="18" charset="0"/>
              </a:rPr>
              <a:t>Ectopic pregnancy</a:t>
            </a:r>
            <a:endParaRPr lang="en-US" sz="2800" dirty="0">
              <a:latin typeface="Times New Roman" pitchFamily="18" charset="0"/>
              <a:cs typeface="Times New Roman" pitchFamily="18" charset="0"/>
            </a:endParaRPr>
          </a:p>
          <a:p>
            <a:pPr marL="514350" lvl="0" indent="-514350">
              <a:buFont typeface="+mj-lt"/>
              <a:buAutoNum type="arabicParenR"/>
            </a:pPr>
            <a:r>
              <a:rPr lang="en-GB" sz="2800" dirty="0">
                <a:latin typeface="Times New Roman" pitchFamily="18" charset="0"/>
                <a:cs typeface="Times New Roman" pitchFamily="18" charset="0"/>
              </a:rPr>
              <a:t>Acute appendicitis</a:t>
            </a:r>
            <a:endParaRPr lang="en-US" sz="2800" dirty="0">
              <a:latin typeface="Times New Roman" pitchFamily="18" charset="0"/>
              <a:cs typeface="Times New Roman" pitchFamily="18" charset="0"/>
            </a:endParaRPr>
          </a:p>
          <a:p>
            <a:pPr marL="514350" lvl="0" indent="-514350">
              <a:buFont typeface="+mj-lt"/>
              <a:buAutoNum type="arabicParenR"/>
            </a:pPr>
            <a:r>
              <a:rPr lang="en-GB" sz="2800" dirty="0">
                <a:latin typeface="Times New Roman" pitchFamily="18" charset="0"/>
                <a:cs typeface="Times New Roman" pitchFamily="18" charset="0"/>
              </a:rPr>
              <a:t>Irritable Bowel Syndrome (IBS)</a:t>
            </a:r>
            <a:endParaRPr lang="en-US" sz="2800" dirty="0">
              <a:latin typeface="Times New Roman" pitchFamily="18" charset="0"/>
              <a:cs typeface="Times New Roman" pitchFamily="18" charset="0"/>
            </a:endParaRPr>
          </a:p>
          <a:p>
            <a:pPr marL="514350" lvl="0" indent="-514350">
              <a:buFont typeface="+mj-lt"/>
              <a:buAutoNum type="arabicParenR"/>
            </a:pPr>
            <a:r>
              <a:rPr lang="en-GB" sz="2800" dirty="0">
                <a:latin typeface="Times New Roman" pitchFamily="18" charset="0"/>
                <a:cs typeface="Times New Roman" pitchFamily="18" charset="0"/>
              </a:rPr>
              <a:t>Ovarian cyst accidents (torsion, rupture, haemorrhage)</a:t>
            </a:r>
            <a:endParaRPr lang="en-US" sz="2800" dirty="0">
              <a:latin typeface="Times New Roman" pitchFamily="18" charset="0"/>
              <a:cs typeface="Times New Roman" pitchFamily="18" charset="0"/>
            </a:endParaRPr>
          </a:p>
          <a:p>
            <a:pPr marL="514350" lvl="0" indent="-514350">
              <a:buFont typeface="+mj-lt"/>
              <a:buAutoNum type="arabicParenR"/>
            </a:pPr>
            <a:r>
              <a:rPr lang="en-GB" sz="2800" dirty="0">
                <a:latin typeface="Times New Roman" pitchFamily="18" charset="0"/>
                <a:cs typeface="Times New Roman" pitchFamily="18" charset="0"/>
              </a:rPr>
              <a:t>Urinary Tract Infection (UTI)</a:t>
            </a:r>
            <a:endParaRPr lang="en-US" sz="2800" dirty="0">
              <a:latin typeface="Times New Roman" pitchFamily="18" charset="0"/>
              <a:cs typeface="Times New Roman" pitchFamily="18" charset="0"/>
            </a:endParaRPr>
          </a:p>
          <a:p>
            <a:pPr marL="514350" lvl="0" indent="-514350">
              <a:buFont typeface="+mj-lt"/>
              <a:buAutoNum type="arabicParenR"/>
            </a:pPr>
            <a:r>
              <a:rPr lang="en-GB" sz="2800" dirty="0">
                <a:latin typeface="Times New Roman" pitchFamily="18" charset="0"/>
                <a:cs typeface="Times New Roman" pitchFamily="18" charset="0"/>
              </a:rPr>
              <a:t>Functional pelvic pain of unknown origin</a:t>
            </a:r>
            <a:endParaRPr lang="en-US" sz="2800" dirty="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sp>
        <p:nvSpPr>
          <p:cNvPr id="4"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A22A074-8704-42CA-ADA9-FD3025794CCD}" type="slidenum">
              <a:rPr lang="en-US"/>
              <a:pPr/>
              <a:t>36</a:t>
            </a:fld>
            <a:endParaRPr lang="en-US"/>
          </a:p>
        </p:txBody>
      </p:sp>
      <p:sp>
        <p:nvSpPr>
          <p:cNvPr id="407554" name="Rectangle 2"/>
          <p:cNvSpPr>
            <a:spLocks noGrp="1" noChangeArrowheads="1"/>
          </p:cNvSpPr>
          <p:nvPr>
            <p:ph type="title"/>
          </p:nvPr>
        </p:nvSpPr>
        <p:spPr>
          <a:xfrm>
            <a:off x="228600" y="609600"/>
            <a:ext cx="8229600" cy="1143000"/>
          </a:xfrm>
        </p:spPr>
        <p:txBody>
          <a:bodyPr>
            <a:normAutofit/>
          </a:bodyPr>
          <a:lstStyle/>
          <a:p>
            <a:r>
              <a:rPr lang="en-US" sz="3200" b="1" dirty="0">
                <a:solidFill>
                  <a:srgbClr val="FF0000"/>
                </a:solidFill>
                <a:latin typeface="Times New Roman" pitchFamily="18" charset="0"/>
                <a:cs typeface="Times New Roman" pitchFamily="18" charset="0"/>
              </a:rPr>
              <a:t>Treatment </a:t>
            </a:r>
          </a:p>
        </p:txBody>
      </p:sp>
      <p:sp>
        <p:nvSpPr>
          <p:cNvPr id="407555" name="Rectangle 3"/>
          <p:cNvSpPr>
            <a:spLocks noGrp="1" noChangeArrowheads="1"/>
          </p:cNvSpPr>
          <p:nvPr>
            <p:ph type="body" idx="1"/>
          </p:nvPr>
        </p:nvSpPr>
        <p:spPr>
          <a:xfrm>
            <a:off x="381000" y="1676400"/>
            <a:ext cx="8458200" cy="4953000"/>
          </a:xfrm>
        </p:spPr>
        <p:txBody>
          <a:bodyPr>
            <a:normAutofit/>
          </a:bodyPr>
          <a:lstStyle/>
          <a:p>
            <a:r>
              <a:rPr lang="en-US" sz="2800" dirty="0">
                <a:latin typeface="Times New Roman" pitchFamily="18" charset="0"/>
                <a:cs typeface="Times New Roman" pitchFamily="18" charset="0"/>
              </a:rPr>
              <a:t>Regimens must provide coverage of </a:t>
            </a:r>
            <a:r>
              <a:rPr lang="en-US" sz="2800" i="1" dirty="0">
                <a:latin typeface="Times New Roman" pitchFamily="18" charset="0"/>
                <a:cs typeface="Times New Roman" pitchFamily="18" charset="0"/>
              </a:rPr>
              <a:t>N. </a:t>
            </a:r>
            <a:r>
              <a:rPr lang="en-US" sz="2800" i="1" dirty="0" err="1">
                <a:latin typeface="Times New Roman" pitchFamily="18" charset="0"/>
                <a:cs typeface="Times New Roman" pitchFamily="18" charset="0"/>
              </a:rPr>
              <a:t>gonorrhoeae</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C. </a:t>
            </a:r>
            <a:r>
              <a:rPr lang="en-US" sz="2800" i="1" dirty="0" err="1">
                <a:latin typeface="Times New Roman" pitchFamily="18" charset="0"/>
                <a:cs typeface="Times New Roman" pitchFamily="18" charset="0"/>
              </a:rPr>
              <a:t>trachomatis</a:t>
            </a:r>
            <a:r>
              <a:rPr lang="en-US" sz="2800" dirty="0">
                <a:latin typeface="Times New Roman" pitchFamily="18" charset="0"/>
                <a:cs typeface="Times New Roman" pitchFamily="18" charset="0"/>
              </a:rPr>
              <a:t>, anaerobes, Gram-negative bacteria, and streptococci.  </a:t>
            </a:r>
          </a:p>
          <a:p>
            <a:pPr>
              <a:buFontTx/>
              <a:buNone/>
            </a:pPr>
            <a:r>
              <a:rPr lang="en-US" sz="2800" dirty="0">
                <a:latin typeface="Times New Roman" pitchFamily="18" charset="0"/>
                <a:cs typeface="Times New Roman" pitchFamily="18" charset="0"/>
              </a:rPr>
              <a:t>( A combination of </a:t>
            </a:r>
            <a:r>
              <a:rPr lang="en-US" sz="2800" dirty="0" err="1">
                <a:latin typeface="Times New Roman" pitchFamily="18" charset="0"/>
                <a:cs typeface="Times New Roman" pitchFamily="18" charset="0"/>
              </a:rPr>
              <a:t>ceftriaxone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doxicycline</a:t>
            </a:r>
            <a:r>
              <a:rPr lang="en-US" sz="2800" dirty="0">
                <a:latin typeface="Times New Roman" pitchFamily="18" charset="0"/>
                <a:cs typeface="Times New Roman" pitchFamily="18" charset="0"/>
              </a:rPr>
              <a:t> &amp; </a:t>
            </a:r>
            <a:r>
              <a:rPr lang="en-US" sz="2800" dirty="0" err="1">
                <a:latin typeface="Times New Roman" pitchFamily="18" charset="0"/>
                <a:cs typeface="Times New Roman" pitchFamily="18" charset="0"/>
              </a:rPr>
              <a:t>metronidazole</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Treatment should be instituted as early as possible to prevent long term </a:t>
            </a:r>
            <a:r>
              <a:rPr lang="en-US" sz="2800" dirty="0" err="1">
                <a:latin typeface="Times New Roman" pitchFamily="18" charset="0"/>
                <a:cs typeface="Times New Roman" pitchFamily="18" charset="0"/>
              </a:rPr>
              <a:t>sequelae</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In the patient with a pelvic abscess, surgery is warranted.  For drainage of abscess+/-</a:t>
            </a:r>
            <a:r>
              <a:rPr lang="en-US" sz="2800" dirty="0" err="1">
                <a:latin typeface="Times New Roman" pitchFamily="18" charset="0"/>
                <a:cs typeface="Times New Roman" pitchFamily="18" charset="0"/>
              </a:rPr>
              <a:t>salpingo-oopherectomy</a:t>
            </a:r>
            <a:r>
              <a:rPr lang="en-US" sz="2800" dirty="0">
                <a:latin typeface="Times New Roman" pitchFamily="18" charset="0"/>
                <a:cs typeface="Times New Roman" pitchFamily="18" charset="0"/>
              </a:rPr>
              <a:t>.</a:t>
            </a:r>
          </a:p>
        </p:txBody>
      </p:sp>
      <p:sp>
        <p:nvSpPr>
          <p:cNvPr id="407556" name="Text Box 4"/>
          <p:cNvSpPr txBox="1">
            <a:spLocks noChangeArrowheads="1"/>
          </p:cNvSpPr>
          <p:nvPr/>
        </p:nvSpPr>
        <p:spPr bwMode="auto">
          <a:xfrm>
            <a:off x="7273925" y="14288"/>
            <a:ext cx="1517650" cy="366712"/>
          </a:xfrm>
          <a:prstGeom prst="rect">
            <a:avLst/>
          </a:prstGeom>
          <a:noFill/>
          <a:ln w="9525">
            <a:noFill/>
            <a:miter lim="800000"/>
            <a:headEnd/>
            <a:tailEnd/>
          </a:ln>
          <a:effectLst/>
        </p:spPr>
        <p:txBody>
          <a:bodyPr wrap="none">
            <a:spAutoFit/>
          </a:bodyPr>
          <a:lstStyle/>
          <a:p>
            <a:pPr eaLnBrk="1" hangingPunct="1"/>
            <a:r>
              <a:rPr lang="en-US" sz="1800" b="0">
                <a:latin typeface="Arial" charset="0"/>
              </a:rPr>
              <a:t>Management</a:t>
            </a:r>
          </a:p>
        </p:txBody>
      </p:sp>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8"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9" name="object 6"/>
          <p:cNvSpPr/>
          <p:nvPr/>
        </p:nvSpPr>
        <p:spPr>
          <a:xfrm>
            <a:off x="4155433" y="46928"/>
            <a:ext cx="668872" cy="710657"/>
          </a:xfrm>
          <a:prstGeom prst="rect">
            <a:avLst/>
          </a:prstGeom>
          <a:blipFill>
            <a:blip r:embed="rId3" cstate="print"/>
            <a:stretch>
              <a:fillRect/>
            </a:stretch>
          </a:blipFill>
        </p:spPr>
        <p:txBody>
          <a:bodyPr wrap="square" lIns="0" tIns="0" rIns="0" bIns="0" rtlCol="0"/>
          <a:lstStyle/>
          <a:p>
            <a:endParaRPr/>
          </a:p>
        </p:txBody>
      </p:sp>
      <p:sp>
        <p:nvSpPr>
          <p:cNvPr id="10"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1"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sharpenSoften amount="-80000"/>
                    </a14:imgEffect>
                  </a14:imgLayer>
                </a14:imgProps>
              </a:ext>
              <a:ext uri="{28A0092B-C50C-407E-A947-70E740481C1C}">
                <a14:useLocalDpi xmlns:a14="http://schemas.microsoft.com/office/drawing/2010/main" val="0"/>
              </a:ext>
            </a:extLst>
          </a:blip>
          <a:stretch>
            <a:fillRect/>
          </a:stretch>
        </p:blipFill>
        <p:spPr>
          <a:xfrm>
            <a:off x="7612792" y="5186363"/>
            <a:ext cx="1562100" cy="1671637"/>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2588" y="1267696"/>
            <a:ext cx="7901014" cy="439718"/>
          </a:xfrm>
        </p:spPr>
        <p:txBody>
          <a:bodyPr>
            <a:normAutofit fontScale="90000"/>
          </a:bodyPr>
          <a:lstStyle/>
          <a:p>
            <a:r>
              <a:rPr lang="en-US" sz="3100" b="1" u="sng" dirty="0">
                <a:solidFill>
                  <a:srgbClr val="990099"/>
                </a:solidFill>
                <a:latin typeface="Arial Rounded MT Bold" pitchFamily="34" charset="0"/>
              </a:rPr>
              <a:t>GENITAL HERPES</a:t>
            </a:r>
            <a:br>
              <a:rPr lang="en-US" dirty="0"/>
            </a:br>
            <a:endParaRPr lang="ar-IQ" dirty="0"/>
          </a:p>
        </p:txBody>
      </p:sp>
      <p:sp>
        <p:nvSpPr>
          <p:cNvPr id="3" name="عنصر نائب للمحتوى 2"/>
          <p:cNvSpPr>
            <a:spLocks noGrp="1"/>
          </p:cNvSpPr>
          <p:nvPr>
            <p:ph idx="1"/>
          </p:nvPr>
        </p:nvSpPr>
        <p:spPr>
          <a:xfrm>
            <a:off x="390984" y="1676400"/>
            <a:ext cx="8286808" cy="5643602"/>
          </a:xfrm>
        </p:spPr>
        <p:txBody>
          <a:bodyPr>
            <a:normAutofit/>
          </a:bodyPr>
          <a:lstStyle/>
          <a:p>
            <a:pPr rtl="0">
              <a:buNone/>
            </a:pPr>
            <a:r>
              <a:rPr lang="en-US" sz="2000" dirty="0"/>
              <a:t>It is a </a:t>
            </a:r>
            <a:r>
              <a:rPr lang="en-US" sz="2000" u="sng" dirty="0"/>
              <a:t>chronic lifelong </a:t>
            </a:r>
            <a:r>
              <a:rPr lang="en-US" sz="2000" dirty="0"/>
              <a:t>viral infection with the potential for </a:t>
            </a:r>
            <a:r>
              <a:rPr lang="en-US" sz="2000" u="sng" dirty="0">
                <a:solidFill>
                  <a:srgbClr val="003300"/>
                </a:solidFill>
              </a:rPr>
              <a:t>rare to frequent recurrences</a:t>
            </a:r>
            <a:r>
              <a:rPr lang="en-US" sz="2000" b="1" dirty="0"/>
              <a:t>, </a:t>
            </a:r>
            <a:r>
              <a:rPr lang="en-US" sz="2000" b="1" dirty="0">
                <a:solidFill>
                  <a:srgbClr val="FF0000"/>
                </a:solidFill>
              </a:rPr>
              <a:t>herpes simplex virus (HSV</a:t>
            </a:r>
            <a:r>
              <a:rPr lang="en-US" sz="2000" b="1" dirty="0"/>
              <a:t>)</a:t>
            </a:r>
            <a:r>
              <a:rPr lang="en-US" sz="2000" dirty="0"/>
              <a:t>, establishes latent genital infection in the sacral dorsal root ganglia.</a:t>
            </a:r>
          </a:p>
          <a:p>
            <a:pPr rtl="0">
              <a:buNone/>
            </a:pPr>
            <a:r>
              <a:rPr lang="en-US" sz="2000" u="sng" dirty="0"/>
              <a:t>Microbiology</a:t>
            </a:r>
          </a:p>
          <a:p>
            <a:pPr rtl="0">
              <a:buNone/>
            </a:pPr>
            <a:r>
              <a:rPr lang="en-US" sz="2000" dirty="0"/>
              <a:t>HSV has two serotypes, HSV-1 and HSV-2. </a:t>
            </a:r>
          </a:p>
          <a:p>
            <a:pPr rtl="0">
              <a:buNone/>
            </a:pPr>
            <a:r>
              <a:rPr lang="en-US" sz="2000" dirty="0"/>
              <a:t>HSV-1 is most commonly associated with oral lesions (cold</a:t>
            </a:r>
          </a:p>
          <a:p>
            <a:pPr rtl="0">
              <a:buNone/>
            </a:pPr>
            <a:r>
              <a:rPr lang="en-US" sz="2000" dirty="0"/>
              <a:t>sores), </a:t>
            </a:r>
            <a:r>
              <a:rPr lang="en-US" sz="2000" dirty="0">
                <a:solidFill>
                  <a:srgbClr val="FF0000"/>
                </a:solidFill>
              </a:rPr>
              <a:t>but about 50% of primary genital herpes is due to HSV-1</a:t>
            </a:r>
            <a:r>
              <a:rPr lang="en-US" sz="2000" dirty="0"/>
              <a:t>. </a:t>
            </a:r>
          </a:p>
          <a:p>
            <a:pPr rtl="0">
              <a:buNone/>
            </a:pPr>
            <a:r>
              <a:rPr lang="en-US" sz="2000" dirty="0">
                <a:solidFill>
                  <a:srgbClr val="0070C0"/>
                </a:solidFill>
              </a:rPr>
              <a:t>HSV-2 is the cause of 50% of primary genital herpes and 95% of recurrent genital herpes. </a:t>
            </a:r>
          </a:p>
          <a:p>
            <a:pPr rtl="0">
              <a:buNone/>
            </a:pPr>
            <a:r>
              <a:rPr lang="en-US" sz="2000" dirty="0"/>
              <a:t>The frequency of recurrences is much higher after a primary infection with HSV-2 than HSV-1.</a:t>
            </a:r>
          </a:p>
          <a:p>
            <a:pPr rtl="0">
              <a:buNone/>
            </a:pPr>
            <a:r>
              <a:rPr lang="en-US" sz="2000" dirty="0"/>
              <a:t>Primary genital herpes infection occurs when the infected  person                 has no HSV-2 or HSV-1 antibodies.</a:t>
            </a:r>
          </a:p>
          <a:p>
            <a:pPr rtl="0"/>
            <a:endParaRPr lang="ar-IQ" sz="20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51114" y="5186363"/>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983261946"/>
      </p:ext>
    </p:extLst>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8372" y="866807"/>
            <a:ext cx="8401080" cy="6072230"/>
          </a:xfrm>
        </p:spPr>
        <p:txBody>
          <a:bodyPr>
            <a:normAutofit/>
          </a:bodyPr>
          <a:lstStyle/>
          <a:p>
            <a:pPr algn="l" rtl="0">
              <a:buNone/>
            </a:pPr>
            <a:r>
              <a:rPr lang="en-US" i="1" u="sng" dirty="0"/>
              <a:t>Clinical presentation </a:t>
            </a:r>
          </a:p>
          <a:p>
            <a:pPr algn="l" rtl="0">
              <a:buNone/>
            </a:pPr>
            <a:r>
              <a:rPr lang="en-US" sz="2200" dirty="0"/>
              <a:t>multiple, bilateral, and painful </a:t>
            </a:r>
            <a:r>
              <a:rPr lang="en-US" sz="2200" dirty="0" err="1"/>
              <a:t>anogenital</a:t>
            </a:r>
            <a:r>
              <a:rPr lang="en-US" sz="2200" dirty="0"/>
              <a:t> vesicles </a:t>
            </a:r>
          </a:p>
          <a:p>
            <a:pPr algn="l" rtl="0">
              <a:buNone/>
            </a:pPr>
            <a:r>
              <a:rPr lang="en-US" sz="2200" dirty="0"/>
              <a:t>or ulcers with an </a:t>
            </a:r>
            <a:r>
              <a:rPr lang="en-US" sz="2200" dirty="0" err="1"/>
              <a:t>erythematous</a:t>
            </a:r>
            <a:r>
              <a:rPr lang="en-US" sz="2200" dirty="0"/>
              <a:t> base, </a:t>
            </a:r>
          </a:p>
          <a:p>
            <a:pPr algn="l" rtl="0">
              <a:buNone/>
            </a:pPr>
            <a:r>
              <a:rPr lang="en-US" sz="2200" dirty="0"/>
              <a:t>Retention of urine. </a:t>
            </a:r>
          </a:p>
          <a:p>
            <a:pPr algn="l" rtl="0">
              <a:buNone/>
            </a:pPr>
            <a:r>
              <a:rPr lang="en-US" sz="2200" dirty="0"/>
              <a:t>Systemic symptoms may also be present, </a:t>
            </a:r>
          </a:p>
          <a:p>
            <a:pPr algn="l" rtl="0">
              <a:buNone/>
            </a:pPr>
            <a:r>
              <a:rPr lang="en-US" sz="2200" dirty="0"/>
              <a:t>such as fever, </a:t>
            </a:r>
            <a:r>
              <a:rPr lang="en-US" sz="2200" dirty="0" err="1"/>
              <a:t>headache,malaise</a:t>
            </a:r>
            <a:r>
              <a:rPr lang="en-US" sz="2200" dirty="0"/>
              <a:t>, and </a:t>
            </a:r>
            <a:r>
              <a:rPr lang="en-US" sz="2200" dirty="0" err="1"/>
              <a:t>lymphadenopathy</a:t>
            </a:r>
            <a:r>
              <a:rPr lang="en-US" sz="2200" dirty="0"/>
              <a:t>.</a:t>
            </a:r>
          </a:p>
          <a:p>
            <a:pPr algn="l" rtl="0">
              <a:buNone/>
            </a:pPr>
            <a:r>
              <a:rPr lang="en-US" sz="2200" dirty="0"/>
              <a:t>Acute cervicitis may be present. </a:t>
            </a:r>
          </a:p>
          <a:p>
            <a:pPr algn="l" rtl="0">
              <a:buNone/>
            </a:pPr>
            <a:r>
              <a:rPr lang="en-US" sz="2200" dirty="0"/>
              <a:t>The lesions heal without scarring</a:t>
            </a:r>
          </a:p>
          <a:p>
            <a:pPr algn="l" rtl="0">
              <a:buNone/>
            </a:pPr>
            <a:r>
              <a:rPr lang="en-US" sz="2200" dirty="0"/>
              <a:t> in 14 to 21 days.</a:t>
            </a:r>
          </a:p>
          <a:p>
            <a:pPr algn="l" rtl="0">
              <a:buNone/>
            </a:pPr>
            <a:r>
              <a:rPr lang="en-US" u="sng" dirty="0"/>
              <a:t>Recurrent genital herpes infection </a:t>
            </a:r>
          </a:p>
          <a:p>
            <a:pPr algn="l" rtl="0">
              <a:buNone/>
            </a:pPr>
            <a:r>
              <a:rPr lang="en-US" sz="2000" dirty="0"/>
              <a:t>Occurs when the infected person has HSV antibodies to the same           serotype.</a:t>
            </a:r>
          </a:p>
          <a:p>
            <a:pPr algn="l" rtl="0">
              <a:buNone/>
            </a:pPr>
            <a:r>
              <a:rPr lang="en-US" sz="2000" dirty="0"/>
              <a:t>The lesions are fewer, unilateral, and less painful. </a:t>
            </a:r>
          </a:p>
          <a:p>
            <a:pPr algn="l" rtl="0">
              <a:buNone/>
            </a:pPr>
            <a:r>
              <a:rPr lang="en-US" sz="2000" dirty="0"/>
              <a:t>Systemic symptoms and </a:t>
            </a:r>
            <a:r>
              <a:rPr lang="en-US" sz="2000" dirty="0" err="1"/>
              <a:t>lymphadenopathy</a:t>
            </a:r>
            <a:r>
              <a:rPr lang="en-US" sz="2000" dirty="0"/>
              <a:t> are rare.</a:t>
            </a:r>
          </a:p>
          <a:p>
            <a:pPr algn="l" rtl="0">
              <a:buNone/>
            </a:pPr>
            <a:endParaRPr lang="ar-IQ" u="sng" dirty="0"/>
          </a:p>
        </p:txBody>
      </p:sp>
      <p:pic>
        <p:nvPicPr>
          <p:cNvPr id="5" name="صورة 4"/>
          <p:cNvPicPr/>
          <p:nvPr/>
        </p:nvPicPr>
        <p:blipFill>
          <a:blip r:embed="rId2"/>
          <a:srcRect/>
          <a:stretch>
            <a:fillRect/>
          </a:stretch>
        </p:blipFill>
        <p:spPr bwMode="auto">
          <a:xfrm>
            <a:off x="6893856" y="1085077"/>
            <a:ext cx="2214546" cy="3857627"/>
          </a:xfrm>
          <a:prstGeom prst="rect">
            <a:avLst/>
          </a:prstGeom>
          <a:noFill/>
          <a:ln w="9525">
            <a:noFill/>
            <a:miter lim="800000"/>
            <a:headEnd/>
            <a:tailEnd/>
          </a:ln>
        </p:spPr>
      </p:pic>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6"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7" name="object 6"/>
          <p:cNvSpPr/>
          <p:nvPr/>
        </p:nvSpPr>
        <p:spPr>
          <a:xfrm>
            <a:off x="4114800" y="46928"/>
            <a:ext cx="636183" cy="710657"/>
          </a:xfrm>
          <a:prstGeom prst="rect">
            <a:avLst/>
          </a:prstGeom>
          <a:blipFill>
            <a:blip r:embed="rId3" cstate="print"/>
            <a:stretch>
              <a:fillRect/>
            </a:stretch>
          </a:blipFill>
        </p:spPr>
        <p:txBody>
          <a:bodyPr wrap="square" lIns="0" tIns="0" rIns="0" bIns="0" rtlCol="0"/>
          <a:lstStyle/>
          <a:p>
            <a:endParaRPr/>
          </a:p>
        </p:txBody>
      </p:sp>
      <p:sp>
        <p:nvSpPr>
          <p:cNvPr id="8"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9"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1702199130"/>
      </p:ext>
    </p:extLst>
  </p:cSld>
  <p:clrMapOvr>
    <a:masterClrMapping/>
  </p:clrMapOvr>
  <p:transition>
    <p:strip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8372" y="990600"/>
            <a:ext cx="8229600" cy="5554683"/>
          </a:xfrm>
        </p:spPr>
        <p:txBody>
          <a:bodyPr>
            <a:normAutofit/>
          </a:bodyPr>
          <a:lstStyle/>
          <a:p>
            <a:pPr algn="just" rtl="0">
              <a:buNone/>
            </a:pPr>
            <a:r>
              <a:rPr lang="en-US" u="sng" dirty="0"/>
              <a:t>Diagnosis</a:t>
            </a:r>
          </a:p>
          <a:p>
            <a:pPr lvl="0" algn="just" rtl="0"/>
            <a:r>
              <a:rPr lang="en-US" sz="2400" dirty="0">
                <a:solidFill>
                  <a:srgbClr val="990099"/>
                </a:solidFill>
              </a:rPr>
              <a:t>viral culture </a:t>
            </a:r>
            <a:r>
              <a:rPr lang="en-US" sz="2400" dirty="0"/>
              <a:t>that requires live cells from a lesion, which is expensive, time-consuming, and has relatively low sensitivity</a:t>
            </a:r>
          </a:p>
          <a:p>
            <a:pPr algn="just" rtl="0"/>
            <a:r>
              <a:rPr lang="en-US" sz="2400" dirty="0">
                <a:solidFill>
                  <a:srgbClr val="990099"/>
                </a:solidFill>
              </a:rPr>
              <a:t>PCR</a:t>
            </a:r>
            <a:r>
              <a:rPr lang="en-US" sz="2400" dirty="0"/>
              <a:t>, which is expensive and very accurate, is very useful for testing cerebrospinal fluid, but is not used routinely on genital lesions </a:t>
            </a:r>
          </a:p>
          <a:p>
            <a:pPr algn="just" rtl="0"/>
            <a:r>
              <a:rPr lang="en-US" sz="2400" dirty="0"/>
              <a:t> type-specific </a:t>
            </a:r>
            <a:r>
              <a:rPr lang="en-US" sz="2400" dirty="0">
                <a:solidFill>
                  <a:srgbClr val="990099"/>
                </a:solidFill>
              </a:rPr>
              <a:t>serologic tests </a:t>
            </a:r>
            <a:r>
              <a:rPr lang="en-US" sz="2400" dirty="0"/>
              <a:t>for HSV-1 and HSV-2 antibodies. These are highly sensitive and specific tests that can identify infected individuals who are asymptomatic</a:t>
            </a:r>
            <a:endParaRPr lang="ar-IQ" sz="24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4045244725"/>
      </p:ext>
    </p:extLst>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8229600" cy="1143000"/>
          </a:xfrm>
        </p:spPr>
        <p:txBody>
          <a:bodyPr>
            <a:normAutofit fontScale="90000"/>
          </a:bodyPr>
          <a:lstStyle/>
          <a:p>
            <a:r>
              <a:rPr lang="en-GB" b="1" dirty="0">
                <a:solidFill>
                  <a:srgbClr val="FF0000"/>
                </a:solidFill>
              </a:rPr>
              <a:t>Risk Factors   ????</a:t>
            </a:r>
            <a:br>
              <a:rPr lang="en-US" dirty="0"/>
            </a:br>
            <a:endParaRPr lang="en-US" dirty="0"/>
          </a:p>
        </p:txBody>
      </p:sp>
      <p:sp>
        <p:nvSpPr>
          <p:cNvPr id="3"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4" name="object 5"/>
          <p:cNvSpPr txBox="1"/>
          <p:nvPr/>
        </p:nvSpPr>
        <p:spPr>
          <a:xfrm>
            <a:off x="838200" y="71119"/>
            <a:ext cx="1950453" cy="743152"/>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5"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6"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7" name="object 8"/>
          <p:cNvSpPr txBox="1"/>
          <p:nvPr/>
        </p:nvSpPr>
        <p:spPr>
          <a:xfrm>
            <a:off x="6179214" y="22351"/>
            <a:ext cx="2147886" cy="729046"/>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1086" y="928646"/>
            <a:ext cx="8715436" cy="5929354"/>
          </a:xfrm>
        </p:spPr>
        <p:txBody>
          <a:bodyPr>
            <a:normAutofit fontScale="85000" lnSpcReduction="20000"/>
          </a:bodyPr>
          <a:lstStyle/>
          <a:p>
            <a:pPr rtl="0">
              <a:buNone/>
            </a:pPr>
            <a:r>
              <a:rPr lang="en-US" u="sng" dirty="0"/>
              <a:t>Treatment</a:t>
            </a:r>
          </a:p>
          <a:p>
            <a:pPr rtl="0">
              <a:buNone/>
            </a:pPr>
            <a:r>
              <a:rPr lang="en-US" u="sng" dirty="0">
                <a:solidFill>
                  <a:srgbClr val="990099"/>
                </a:solidFill>
              </a:rPr>
              <a:t>The goals of treatment </a:t>
            </a:r>
          </a:p>
          <a:p>
            <a:pPr rtl="0">
              <a:buFont typeface="Wingdings" pitchFamily="2" charset="2"/>
              <a:buChar char="q"/>
            </a:pPr>
            <a:r>
              <a:rPr lang="en-US" dirty="0"/>
              <a:t>symptom relief Analgesics and local </a:t>
            </a:r>
            <a:r>
              <a:rPr lang="en-US" dirty="0" err="1"/>
              <a:t>anaesthetic</a:t>
            </a:r>
            <a:r>
              <a:rPr lang="en-US" dirty="0"/>
              <a:t> gels , relief of acute urine retention by urinary catheterization</a:t>
            </a:r>
          </a:p>
          <a:p>
            <a:pPr rtl="0">
              <a:buFont typeface="Wingdings" pitchFamily="2" charset="2"/>
              <a:buChar char="q"/>
            </a:pPr>
            <a:r>
              <a:rPr lang="en-US" dirty="0"/>
              <a:t> acceleration of lesion healing</a:t>
            </a:r>
          </a:p>
          <a:p>
            <a:pPr rtl="0">
              <a:buFont typeface="Wingdings" pitchFamily="2" charset="2"/>
              <a:buChar char="q"/>
            </a:pPr>
            <a:r>
              <a:rPr lang="en-US" dirty="0"/>
              <a:t>decrease in frequency of recurrences.</a:t>
            </a:r>
          </a:p>
          <a:p>
            <a:pPr rtl="0">
              <a:buFont typeface="Wingdings" pitchFamily="2" charset="2"/>
              <a:buChar char="q"/>
            </a:pPr>
            <a:r>
              <a:rPr lang="en-US" dirty="0"/>
              <a:t> Education and supportive counseling </a:t>
            </a:r>
          </a:p>
          <a:p>
            <a:pPr rtl="0"/>
            <a:r>
              <a:rPr lang="en-US" dirty="0"/>
              <a:t>antiviral agents (acyclovir, </a:t>
            </a:r>
            <a:r>
              <a:rPr lang="en-US" dirty="0" err="1"/>
              <a:t>famciclovir</a:t>
            </a:r>
            <a:r>
              <a:rPr lang="en-US" dirty="0"/>
              <a:t>, and </a:t>
            </a:r>
            <a:r>
              <a:rPr lang="en-US" dirty="0" err="1"/>
              <a:t>valacyclovir</a:t>
            </a:r>
            <a:r>
              <a:rPr lang="en-US" dirty="0"/>
              <a:t>)  are safe and effective for treating primary and episodic outbreaks and for providing suppressive therapy for patients with chronic disease. </a:t>
            </a:r>
          </a:p>
          <a:p>
            <a:pPr rtl="0"/>
            <a:r>
              <a:rPr lang="en-US" dirty="0"/>
              <a:t>No treatment can eradicate the latent virus from              the dorsal ganglia of the spinal cord. </a:t>
            </a:r>
          </a:p>
          <a:p>
            <a:pPr rtl="0"/>
            <a:r>
              <a:rPr lang="en-US" dirty="0"/>
              <a:t>Work is underway to develop an HSV vaccine.</a:t>
            </a:r>
          </a:p>
          <a:p>
            <a:pPr rtl="0">
              <a:buNone/>
            </a:pPr>
            <a:endParaRPr lang="en-US" dirty="0"/>
          </a:p>
          <a:p>
            <a:pPr rtl="0">
              <a:buNone/>
            </a:pPr>
            <a:endParaRPr lang="ar-IQ"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54279"/>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1570028806"/>
      </p:ext>
    </p:extLst>
  </p:cSld>
  <p:clrMapOvr>
    <a:masterClrMapping/>
  </p:clrMapOvr>
  <p:transition>
    <p:newsfla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594"/>
          </a:xfrm>
        </p:spPr>
        <p:txBody>
          <a:bodyPr>
            <a:normAutofit fontScale="90000"/>
          </a:bodyPr>
          <a:lstStyle/>
          <a:p>
            <a:r>
              <a:rPr lang="en-US" sz="3100" b="1" dirty="0">
                <a:solidFill>
                  <a:srgbClr val="990099"/>
                </a:solidFill>
                <a:latin typeface="Arial Rounded MT Bold" pitchFamily="34" charset="0"/>
              </a:rPr>
              <a:t>HUMAN PAPILLOMA VIRUs (HPV)</a:t>
            </a:r>
            <a:br>
              <a:rPr lang="en-US" dirty="0"/>
            </a:br>
            <a:endParaRPr lang="ar-IQ" dirty="0"/>
          </a:p>
        </p:txBody>
      </p:sp>
      <p:sp>
        <p:nvSpPr>
          <p:cNvPr id="3" name="عنصر نائب للمحتوى 2"/>
          <p:cNvSpPr>
            <a:spLocks noGrp="1"/>
          </p:cNvSpPr>
          <p:nvPr>
            <p:ph idx="1"/>
          </p:nvPr>
        </p:nvSpPr>
        <p:spPr>
          <a:xfrm>
            <a:off x="232351" y="831565"/>
            <a:ext cx="8401080" cy="6072230"/>
          </a:xfrm>
        </p:spPr>
        <p:txBody>
          <a:bodyPr>
            <a:normAutofit fontScale="85000" lnSpcReduction="10000"/>
          </a:bodyPr>
          <a:lstStyle/>
          <a:p>
            <a:pPr rtl="0">
              <a:buNone/>
            </a:pPr>
            <a:r>
              <a:rPr lang="en-US" sz="4200" b="1" dirty="0"/>
              <a:t>Microbiology</a:t>
            </a:r>
          </a:p>
          <a:p>
            <a:pPr>
              <a:buNone/>
            </a:pPr>
            <a:r>
              <a:rPr lang="en-US" dirty="0"/>
              <a:t>Genital HPV is a common viral STI</a:t>
            </a:r>
            <a:r>
              <a:rPr lang="en-US" b="1" dirty="0"/>
              <a:t>, </a:t>
            </a:r>
            <a:r>
              <a:rPr lang="en-US" dirty="0"/>
              <a:t>There are about 200 HPV subtypes, HPV 6 and 11 are associated with genital warts,  HPV 16 and 18 linked to cervical cancer. </a:t>
            </a:r>
          </a:p>
          <a:p>
            <a:pPr>
              <a:buNone/>
            </a:pPr>
            <a:r>
              <a:rPr lang="en-US" b="1" u="sng" dirty="0"/>
              <a:t>Clinical presentation</a:t>
            </a:r>
          </a:p>
          <a:p>
            <a:pPr rtl="0">
              <a:buNone/>
            </a:pPr>
            <a:r>
              <a:rPr lang="en-US" u="sng" dirty="0"/>
              <a:t>latent infections (Most </a:t>
            </a:r>
            <a:r>
              <a:rPr lang="en-US" dirty="0"/>
              <a:t>HPV cases )with </a:t>
            </a:r>
            <a:r>
              <a:rPr lang="en-US" u="sng" dirty="0"/>
              <a:t>no visible lesions </a:t>
            </a:r>
            <a:r>
              <a:rPr lang="en-US" dirty="0"/>
              <a:t>and are only diagnosed by </a:t>
            </a:r>
            <a:r>
              <a:rPr lang="en-US" sz="2800" b="1" u="sng" dirty="0">
                <a:solidFill>
                  <a:srgbClr val="990099"/>
                </a:solidFill>
              </a:rPr>
              <a:t>DNA hybridization testing </a:t>
            </a:r>
            <a:r>
              <a:rPr lang="en-US" dirty="0"/>
              <a:t>performed in the evaluation of an abnormal Pap smear. </a:t>
            </a:r>
          </a:p>
          <a:p>
            <a:pPr rtl="0">
              <a:buNone/>
            </a:pPr>
            <a:r>
              <a:rPr lang="en-US" u="sng" dirty="0"/>
              <a:t>Subclinical infections </a:t>
            </a:r>
            <a:r>
              <a:rPr lang="en-US" dirty="0"/>
              <a:t>have lesions that are only visible during </a:t>
            </a:r>
            <a:r>
              <a:rPr lang="en-US" dirty="0" err="1"/>
              <a:t>colposcopy</a:t>
            </a:r>
            <a:r>
              <a:rPr lang="en-US" dirty="0"/>
              <a:t>. </a:t>
            </a:r>
          </a:p>
          <a:p>
            <a:pPr rtl="0">
              <a:buNone/>
            </a:pPr>
            <a:r>
              <a:rPr lang="en-US" dirty="0"/>
              <a:t>Clinical infections are characterized by readily visible “warty” growths called </a:t>
            </a:r>
            <a:r>
              <a:rPr lang="en-US" i="1" dirty="0" err="1">
                <a:solidFill>
                  <a:srgbClr val="990099"/>
                </a:solidFill>
              </a:rPr>
              <a:t>condylomata</a:t>
            </a:r>
            <a:r>
              <a:rPr lang="en-US" i="1" dirty="0">
                <a:solidFill>
                  <a:srgbClr val="990099"/>
                </a:solidFill>
              </a:rPr>
              <a:t> acuminate</a:t>
            </a:r>
          </a:p>
          <a:p>
            <a:pPr rtl="0">
              <a:buNone/>
            </a:pPr>
            <a:r>
              <a:rPr lang="en-US" i="1" dirty="0">
                <a:solidFill>
                  <a:srgbClr val="990099"/>
                </a:solidFill>
              </a:rPr>
              <a:t> </a:t>
            </a:r>
            <a:r>
              <a:rPr lang="en-US" dirty="0"/>
              <a:t>on the vulva, vagina, cervix, urethra, and perianal</a:t>
            </a:r>
          </a:p>
          <a:p>
            <a:pPr rtl="0">
              <a:buNone/>
            </a:pPr>
            <a:r>
              <a:rPr lang="en-US" dirty="0"/>
              <a:t> area.</a:t>
            </a:r>
          </a:p>
          <a:p>
            <a:pPr rtl="0">
              <a:buNone/>
            </a:pPr>
            <a:endParaRPr lang="en-US" u="sng" dirty="0"/>
          </a:p>
          <a:p>
            <a:pPr>
              <a:buNone/>
            </a:pPr>
            <a:endParaRPr lang="en-US" dirty="0"/>
          </a:p>
          <a:p>
            <a:pPr>
              <a:buNone/>
            </a:pPr>
            <a:endParaRPr lang="ar-IQ"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3634188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00084"/>
            <a:ext cx="8329642" cy="5857916"/>
          </a:xfrm>
        </p:spPr>
        <p:txBody>
          <a:bodyPr>
            <a:normAutofit/>
          </a:bodyPr>
          <a:lstStyle/>
          <a:p>
            <a:pPr algn="l" rtl="0">
              <a:buNone/>
            </a:pPr>
            <a:r>
              <a:rPr lang="en-US" sz="2800" dirty="0"/>
              <a:t>Transmission of HPV </a:t>
            </a:r>
            <a:r>
              <a:rPr lang="en-US" sz="2800" u="sng" dirty="0"/>
              <a:t>can occur </a:t>
            </a:r>
            <a:r>
              <a:rPr lang="en-US" sz="2800" dirty="0"/>
              <a:t>even when there are no visible lesions.</a:t>
            </a:r>
          </a:p>
          <a:p>
            <a:pPr algn="l" rtl="0">
              <a:buNone/>
            </a:pPr>
            <a:r>
              <a:rPr lang="en-US" sz="2800" dirty="0"/>
              <a:t> Regular condom use may provide </a:t>
            </a:r>
            <a:r>
              <a:rPr lang="en-US" sz="2800" u="sng" dirty="0"/>
              <a:t>some degree </a:t>
            </a:r>
            <a:r>
              <a:rPr lang="en-US" sz="2800" dirty="0"/>
              <a:t>of protection. During pregnancy, </a:t>
            </a:r>
            <a:r>
              <a:rPr lang="en-US" sz="2800" dirty="0" err="1"/>
              <a:t>condylomata</a:t>
            </a:r>
            <a:r>
              <a:rPr lang="en-US" sz="2800" dirty="0"/>
              <a:t> </a:t>
            </a:r>
            <a:r>
              <a:rPr lang="en-US" sz="2800" u="sng" dirty="0"/>
              <a:t>may increase </a:t>
            </a:r>
            <a:r>
              <a:rPr lang="en-US" sz="2800" dirty="0"/>
              <a:t>in number and size, but transmission from mother to infant is </a:t>
            </a:r>
            <a:r>
              <a:rPr lang="en-US" sz="2800" u="sng" dirty="0"/>
              <a:t>rare</a:t>
            </a:r>
            <a:r>
              <a:rPr lang="en-US" sz="2800" dirty="0"/>
              <a:t>.</a:t>
            </a:r>
          </a:p>
          <a:p>
            <a:pPr algn="l" rtl="0">
              <a:buNone/>
            </a:pPr>
            <a:r>
              <a:rPr lang="en-US" sz="3600" b="1" dirty="0"/>
              <a:t>Treatment</a:t>
            </a:r>
          </a:p>
          <a:p>
            <a:pPr algn="l" rtl="0">
              <a:buNone/>
            </a:pPr>
            <a:r>
              <a:rPr lang="en-US" sz="2800" b="1" u="sng" dirty="0"/>
              <a:t>Goals of treatment </a:t>
            </a:r>
          </a:p>
          <a:p>
            <a:pPr algn="l" rtl="0">
              <a:buNone/>
            </a:pPr>
            <a:r>
              <a:rPr lang="en-US" sz="2800" dirty="0"/>
              <a:t> to relieve symptoms (pain and bleeding) </a:t>
            </a:r>
          </a:p>
          <a:p>
            <a:pPr algn="l" rtl="0">
              <a:buNone/>
            </a:pPr>
            <a:r>
              <a:rPr lang="en-US" sz="2800" dirty="0"/>
              <a:t> to ameliorate  psychological and cosmetic </a:t>
            </a:r>
          </a:p>
          <a:p>
            <a:pPr algn="l" rtl="0">
              <a:buNone/>
            </a:pPr>
            <a:r>
              <a:rPr lang="en-US" sz="2800" dirty="0"/>
              <a:t>concerns of the patient.</a:t>
            </a:r>
          </a:p>
          <a:p>
            <a:pPr algn="l" rtl="0">
              <a:buNone/>
            </a:pPr>
            <a:endParaRPr lang="en-US" u="sng" dirty="0"/>
          </a:p>
          <a:p>
            <a:pPr algn="l" rtl="0">
              <a:buNone/>
            </a:pPr>
            <a:endParaRPr lang="ar-IQ"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3916902239"/>
      </p:ext>
    </p:extLst>
  </p:cSld>
  <p:clrMapOvr>
    <a:masterClrMapping/>
  </p:clrMapOvr>
  <p:transition>
    <p:comb/>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914400"/>
            <a:ext cx="8643998" cy="6429420"/>
          </a:xfrm>
        </p:spPr>
        <p:txBody>
          <a:bodyPr>
            <a:normAutofit/>
          </a:bodyPr>
          <a:lstStyle/>
          <a:p>
            <a:pPr algn="l" rtl="0">
              <a:buNone/>
            </a:pPr>
            <a:r>
              <a:rPr lang="en-US" sz="2000" dirty="0"/>
              <a:t>Multiple therapeutic modalities are available, and all are comparable</a:t>
            </a:r>
          </a:p>
          <a:p>
            <a:pPr algn="l" rtl="0">
              <a:buNone/>
            </a:pPr>
            <a:r>
              <a:rPr lang="en-US" sz="2000" u="sng" dirty="0">
                <a:solidFill>
                  <a:srgbClr val="990099"/>
                </a:solidFill>
              </a:rPr>
              <a:t>Provider-applied topical therapies </a:t>
            </a:r>
            <a:r>
              <a:rPr lang="en-US" sz="2000" dirty="0"/>
              <a:t>include </a:t>
            </a:r>
          </a:p>
          <a:p>
            <a:pPr marL="514350" indent="-514350" algn="l" rtl="0">
              <a:buAutoNum type="arabicParenBoth"/>
            </a:pPr>
            <a:r>
              <a:rPr lang="en-US" sz="2000" dirty="0" err="1"/>
              <a:t>podophyllin</a:t>
            </a:r>
            <a:r>
              <a:rPr lang="en-US" sz="2000" dirty="0"/>
              <a:t> resin 10% to 25% in tincture of </a:t>
            </a:r>
            <a:r>
              <a:rPr lang="en-US" sz="2000" dirty="0" err="1"/>
              <a:t>benzoin</a:t>
            </a:r>
            <a:r>
              <a:rPr lang="en-US" sz="2000" dirty="0"/>
              <a:t> </a:t>
            </a:r>
          </a:p>
          <a:p>
            <a:pPr marL="514350" indent="-514350" algn="l" rtl="0">
              <a:buAutoNum type="arabicParenBoth"/>
            </a:pPr>
            <a:r>
              <a:rPr lang="en-US" sz="2000" dirty="0"/>
              <a:t> </a:t>
            </a:r>
            <a:r>
              <a:rPr lang="en-US" sz="2000" dirty="0" err="1"/>
              <a:t>trichloroacetic</a:t>
            </a:r>
            <a:r>
              <a:rPr lang="en-US" sz="2000" dirty="0"/>
              <a:t> acid (TCA) or </a:t>
            </a:r>
            <a:r>
              <a:rPr lang="en-US" sz="2000" dirty="0" err="1"/>
              <a:t>bichloracetic</a:t>
            </a:r>
            <a:r>
              <a:rPr lang="en-US" sz="2000" dirty="0"/>
              <a:t> acid (BCA) 80% to 90%. </a:t>
            </a:r>
          </a:p>
          <a:p>
            <a:pPr marL="514350" indent="-514350" algn="l" rtl="0">
              <a:buNone/>
            </a:pPr>
            <a:r>
              <a:rPr lang="en-US" sz="2000" u="sng" dirty="0">
                <a:solidFill>
                  <a:srgbClr val="990099"/>
                </a:solidFill>
              </a:rPr>
              <a:t>Patient-applied topical therapies </a:t>
            </a:r>
            <a:r>
              <a:rPr lang="en-US" sz="2000" dirty="0"/>
              <a:t>include</a:t>
            </a:r>
          </a:p>
          <a:p>
            <a:pPr marL="514350" indent="-514350" algn="l" rtl="0">
              <a:buNone/>
            </a:pPr>
            <a:r>
              <a:rPr lang="en-US" sz="2000" dirty="0"/>
              <a:t> (1) </a:t>
            </a:r>
            <a:r>
              <a:rPr lang="en-US" sz="2000" dirty="0" err="1"/>
              <a:t>podofilox</a:t>
            </a:r>
            <a:r>
              <a:rPr lang="en-US" sz="2000" dirty="0"/>
              <a:t> 0.5% solution or gel </a:t>
            </a:r>
          </a:p>
          <a:p>
            <a:pPr marL="514350" indent="-514350" algn="l" rtl="0">
              <a:buNone/>
            </a:pPr>
            <a:r>
              <a:rPr lang="en-US" sz="2000" dirty="0"/>
              <a:t> (2) </a:t>
            </a:r>
            <a:r>
              <a:rPr lang="en-US" sz="2000" dirty="0" err="1"/>
              <a:t>imiquimod</a:t>
            </a:r>
            <a:r>
              <a:rPr lang="en-US" sz="2000" dirty="0"/>
              <a:t> 5% cream.</a:t>
            </a:r>
          </a:p>
          <a:p>
            <a:pPr marL="514350" indent="-514350" algn="l" rtl="0">
              <a:buNone/>
            </a:pPr>
            <a:r>
              <a:rPr lang="en-US" sz="2000" dirty="0"/>
              <a:t> </a:t>
            </a:r>
            <a:r>
              <a:rPr lang="en-US" sz="2000" u="sng" dirty="0">
                <a:solidFill>
                  <a:srgbClr val="990099"/>
                </a:solidFill>
              </a:rPr>
              <a:t>Surgical therapies </a:t>
            </a:r>
            <a:r>
              <a:rPr lang="en-US" sz="2000" dirty="0"/>
              <a:t>include</a:t>
            </a:r>
          </a:p>
          <a:p>
            <a:pPr marL="514350" indent="-514350" algn="l" rtl="0">
              <a:buNone/>
            </a:pPr>
            <a:r>
              <a:rPr lang="en-US" sz="2000" dirty="0"/>
              <a:t> (1) </a:t>
            </a:r>
            <a:r>
              <a:rPr lang="en-US" sz="2000" dirty="0" err="1"/>
              <a:t>cryotherapy</a:t>
            </a:r>
            <a:endParaRPr lang="en-US" sz="2000" dirty="0"/>
          </a:p>
          <a:p>
            <a:pPr marL="514350" indent="-514350" algn="l" rtl="0">
              <a:buNone/>
            </a:pPr>
            <a:r>
              <a:rPr lang="en-US" sz="2000" dirty="0"/>
              <a:t> (2) surgical excision</a:t>
            </a:r>
          </a:p>
          <a:p>
            <a:pPr marL="514350" indent="-514350" algn="l" rtl="0">
              <a:buNone/>
            </a:pPr>
            <a:r>
              <a:rPr lang="en-US" sz="2000" dirty="0"/>
              <a:t> (3) </a:t>
            </a:r>
            <a:r>
              <a:rPr lang="en-US" sz="2000" dirty="0" err="1"/>
              <a:t>electrocautery</a:t>
            </a:r>
            <a:endParaRPr lang="en-US" sz="2000" dirty="0"/>
          </a:p>
          <a:p>
            <a:pPr marL="514350" indent="-514350" algn="l" rtl="0">
              <a:buNone/>
            </a:pPr>
            <a:r>
              <a:rPr lang="en-US" sz="2000" dirty="0"/>
              <a:t> (4) laser vaporization</a:t>
            </a:r>
          </a:p>
          <a:p>
            <a:pPr marL="514350" indent="-514350" algn="l" rtl="0">
              <a:buNone/>
            </a:pPr>
            <a:r>
              <a:rPr lang="en-US" sz="2000" dirty="0"/>
              <a:t> (5) </a:t>
            </a:r>
            <a:r>
              <a:rPr lang="en-US" sz="2000" dirty="0" err="1"/>
              <a:t>intralesional</a:t>
            </a:r>
            <a:r>
              <a:rPr lang="en-US" sz="2000" dirty="0"/>
              <a:t> interferon.  </a:t>
            </a:r>
          </a:p>
          <a:p>
            <a:pPr marL="514350" indent="-514350" algn="l" rtl="0">
              <a:buNone/>
            </a:pPr>
            <a:r>
              <a:rPr lang="en-US" sz="2000" dirty="0"/>
              <a:t> </a:t>
            </a:r>
            <a:r>
              <a:rPr lang="en-US" sz="2000" dirty="0" err="1"/>
              <a:t>Podophyllin</a:t>
            </a:r>
            <a:r>
              <a:rPr lang="en-US" sz="2000" dirty="0"/>
              <a:t>, </a:t>
            </a:r>
            <a:r>
              <a:rPr lang="en-US" sz="2000" dirty="0" err="1"/>
              <a:t>podofilox</a:t>
            </a:r>
            <a:r>
              <a:rPr lang="en-US" sz="2000" dirty="0"/>
              <a:t>, and </a:t>
            </a:r>
            <a:r>
              <a:rPr lang="en-US" sz="2000" dirty="0" err="1"/>
              <a:t>imiquimod</a:t>
            </a:r>
            <a:r>
              <a:rPr lang="en-US" sz="2000" dirty="0"/>
              <a:t> </a:t>
            </a:r>
          </a:p>
          <a:p>
            <a:pPr marL="514350" indent="-514350" algn="l" rtl="0">
              <a:buNone/>
            </a:pPr>
            <a:r>
              <a:rPr lang="en-US" sz="2000" dirty="0"/>
              <a:t>should not be used during pregnancy.</a:t>
            </a:r>
          </a:p>
          <a:p>
            <a:pPr marL="514350" indent="-514350" algn="l" rtl="0">
              <a:buNone/>
            </a:pPr>
            <a:endParaRPr lang="en-US" sz="2000" dirty="0"/>
          </a:p>
          <a:p>
            <a:pPr marL="514350" indent="-514350" algn="l" rtl="0">
              <a:buNone/>
            </a:pPr>
            <a:endParaRPr lang="ar-IQ" sz="2000" dirty="0"/>
          </a:p>
        </p:txBody>
      </p:sp>
      <p:pic>
        <p:nvPicPr>
          <p:cNvPr id="1026" name="Picture 2" descr="C:\Users\Admin\Pictures\osces pic\genital-warts-105.jpg"/>
          <p:cNvPicPr>
            <a:picLocks noChangeAspect="1" noChangeArrowheads="1"/>
          </p:cNvPicPr>
          <p:nvPr/>
        </p:nvPicPr>
        <p:blipFill>
          <a:blip r:embed="rId2"/>
          <a:srcRect/>
          <a:stretch>
            <a:fillRect/>
          </a:stretch>
        </p:blipFill>
        <p:spPr bwMode="auto">
          <a:xfrm>
            <a:off x="5872984" y="2514599"/>
            <a:ext cx="3194017" cy="4343881"/>
          </a:xfrm>
          <a:prstGeom prst="rect">
            <a:avLst/>
          </a:prstGeom>
          <a:noFill/>
        </p:spPr>
      </p:pic>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spTree>
    <p:extLst>
      <p:ext uri="{BB962C8B-B14F-4D97-AF65-F5344CB8AC3E}">
        <p14:creationId xmlns:p14="http://schemas.microsoft.com/office/powerpoint/2010/main" val="3525687077"/>
      </p:ext>
    </p:extLst>
  </p:cSld>
  <p:clrMapOvr>
    <a:masterClrMapping/>
  </p:clrMapOvr>
  <p:transition>
    <p:blinds/>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2351" y="884818"/>
            <a:ext cx="8401080" cy="6000792"/>
          </a:xfrm>
        </p:spPr>
        <p:txBody>
          <a:bodyPr>
            <a:normAutofit fontScale="92500" lnSpcReduction="20000"/>
          </a:bodyPr>
          <a:lstStyle/>
          <a:p>
            <a:pPr algn="l" rtl="0">
              <a:buNone/>
            </a:pPr>
            <a:r>
              <a:rPr lang="en-US" dirty="0"/>
              <a:t>An HPV-like particle </a:t>
            </a:r>
            <a:r>
              <a:rPr lang="en-US" u="sng" dirty="0">
                <a:solidFill>
                  <a:srgbClr val="990099"/>
                </a:solidFill>
              </a:rPr>
              <a:t>vaccine</a:t>
            </a:r>
          </a:p>
          <a:p>
            <a:pPr algn="l" rtl="0">
              <a:buNone/>
            </a:pPr>
            <a:r>
              <a:rPr lang="en-US" dirty="0"/>
              <a:t> (</a:t>
            </a:r>
            <a:r>
              <a:rPr lang="en-US" dirty="0" err="1"/>
              <a:t>Gardasil</a:t>
            </a:r>
            <a:r>
              <a:rPr lang="en-US" dirty="0"/>
              <a:t>) is now available</a:t>
            </a:r>
          </a:p>
          <a:p>
            <a:pPr algn="l" rtl="0">
              <a:buNone/>
            </a:pPr>
            <a:r>
              <a:rPr lang="en-US" dirty="0"/>
              <a:t> that protects against four </a:t>
            </a:r>
          </a:p>
          <a:p>
            <a:pPr algn="l" rtl="0">
              <a:buNone/>
            </a:pPr>
            <a:r>
              <a:rPr lang="en-US" dirty="0"/>
              <a:t>HPV serotypes (6, 11, 16, and</a:t>
            </a:r>
          </a:p>
          <a:p>
            <a:pPr algn="l" rtl="0">
              <a:buNone/>
            </a:pPr>
            <a:r>
              <a:rPr lang="en-US" dirty="0"/>
              <a:t> 18), which together are</a:t>
            </a:r>
          </a:p>
          <a:p>
            <a:pPr algn="l" rtl="0">
              <a:buNone/>
            </a:pPr>
            <a:r>
              <a:rPr lang="en-US" dirty="0"/>
              <a:t> responsible for 70% of</a:t>
            </a:r>
          </a:p>
          <a:p>
            <a:pPr algn="l" rtl="0">
              <a:buNone/>
            </a:pPr>
            <a:r>
              <a:rPr lang="en-US" dirty="0"/>
              <a:t> cervical cancers and 90%</a:t>
            </a:r>
          </a:p>
          <a:p>
            <a:pPr algn="l" rtl="0">
              <a:buNone/>
            </a:pPr>
            <a:r>
              <a:rPr lang="en-US" dirty="0"/>
              <a:t> of genital warts. This vaccine</a:t>
            </a:r>
          </a:p>
          <a:p>
            <a:pPr algn="l" rtl="0">
              <a:buNone/>
            </a:pPr>
            <a:r>
              <a:rPr lang="en-US" dirty="0"/>
              <a:t>Was used in females aged 9 </a:t>
            </a:r>
          </a:p>
          <a:p>
            <a:pPr algn="l" rtl="0">
              <a:buNone/>
            </a:pPr>
            <a:r>
              <a:rPr lang="en-US" dirty="0"/>
              <a:t>to 26 years.</a:t>
            </a:r>
          </a:p>
          <a:p>
            <a:pPr algn="l" rtl="0">
              <a:buNone/>
            </a:pPr>
            <a:r>
              <a:rPr lang="en-US" dirty="0"/>
              <a:t> Another vaccine against</a:t>
            </a:r>
          </a:p>
          <a:p>
            <a:pPr algn="l" rtl="0">
              <a:buNone/>
            </a:pPr>
            <a:r>
              <a:rPr lang="en-US" dirty="0"/>
              <a:t> HPV types 16 and </a:t>
            </a:r>
          </a:p>
          <a:p>
            <a:pPr algn="l" rtl="0">
              <a:buNone/>
            </a:pPr>
            <a:r>
              <a:rPr lang="en-US" dirty="0"/>
              <a:t>18 only (</a:t>
            </a:r>
            <a:r>
              <a:rPr lang="en-US" dirty="0" err="1"/>
              <a:t>Cervarix</a:t>
            </a:r>
            <a:r>
              <a:rPr lang="en-US" dirty="0"/>
              <a:t>)</a:t>
            </a:r>
            <a:r>
              <a:rPr lang="en-US" b="1" dirty="0"/>
              <a:t> .</a:t>
            </a:r>
            <a:endParaRPr lang="en-US" dirty="0"/>
          </a:p>
          <a:p>
            <a:pPr algn="l" rtl="0"/>
            <a:endParaRPr lang="ar-IQ" dirty="0"/>
          </a:p>
        </p:txBody>
      </p:sp>
      <p:pic>
        <p:nvPicPr>
          <p:cNvPr id="2053" name="Picture 5" descr="C:\Users\Admin\Pictures\osces pic\gardasil-logo21.jpg"/>
          <p:cNvPicPr>
            <a:picLocks noChangeAspect="1" noChangeArrowheads="1"/>
          </p:cNvPicPr>
          <p:nvPr/>
        </p:nvPicPr>
        <p:blipFill>
          <a:blip r:embed="rId2"/>
          <a:srcRect/>
          <a:stretch>
            <a:fillRect/>
          </a:stretch>
        </p:blipFill>
        <p:spPr bwMode="auto">
          <a:xfrm>
            <a:off x="5357818" y="285728"/>
            <a:ext cx="3643338" cy="2286017"/>
          </a:xfrm>
          <a:prstGeom prst="rect">
            <a:avLst/>
          </a:prstGeom>
          <a:noFill/>
        </p:spPr>
      </p:pic>
      <p:pic>
        <p:nvPicPr>
          <p:cNvPr id="2054" name="Picture 6" descr="C:\Users\Admin\Pictures\osces pic\gardasil.gi_1.jpg"/>
          <p:cNvPicPr>
            <a:picLocks noChangeAspect="1" noChangeArrowheads="1"/>
          </p:cNvPicPr>
          <p:nvPr/>
        </p:nvPicPr>
        <p:blipFill>
          <a:blip r:embed="rId3"/>
          <a:srcRect/>
          <a:stretch>
            <a:fillRect/>
          </a:stretch>
        </p:blipFill>
        <p:spPr bwMode="auto">
          <a:xfrm>
            <a:off x="5081350" y="2643182"/>
            <a:ext cx="4062650" cy="2000264"/>
          </a:xfrm>
          <a:prstGeom prst="rect">
            <a:avLst/>
          </a:prstGeom>
          <a:noFill/>
        </p:spPr>
      </p:pic>
      <p:pic>
        <p:nvPicPr>
          <p:cNvPr id="2055" name="Picture 7" descr="C:\Users\Admin\Pictures\osces pic\Cervarix21.JPG"/>
          <p:cNvPicPr>
            <a:picLocks noChangeAspect="1" noChangeArrowheads="1"/>
          </p:cNvPicPr>
          <p:nvPr/>
        </p:nvPicPr>
        <p:blipFill>
          <a:blip r:embed="rId4"/>
          <a:srcRect/>
          <a:stretch>
            <a:fillRect/>
          </a:stretch>
        </p:blipFill>
        <p:spPr bwMode="auto">
          <a:xfrm>
            <a:off x="5072065" y="4643446"/>
            <a:ext cx="4071935" cy="2214554"/>
          </a:xfrm>
          <a:prstGeom prst="rect">
            <a:avLst/>
          </a:prstGeom>
          <a:noFill/>
        </p:spPr>
      </p:pic>
      <p:sp>
        <p:nvSpPr>
          <p:cNvPr id="6"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7"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8" name="object 6"/>
          <p:cNvSpPr/>
          <p:nvPr/>
        </p:nvSpPr>
        <p:spPr>
          <a:xfrm>
            <a:off x="4114800" y="46928"/>
            <a:ext cx="636183" cy="710657"/>
          </a:xfrm>
          <a:prstGeom prst="rect">
            <a:avLst/>
          </a:prstGeom>
          <a:blipFill>
            <a:blip r:embed="rId5" cstate="print"/>
            <a:stretch>
              <a:fillRect/>
            </a:stretch>
          </a:blipFill>
        </p:spPr>
        <p:txBody>
          <a:bodyPr wrap="square" lIns="0" tIns="0" rIns="0" bIns="0" rtlCol="0"/>
          <a:lstStyle/>
          <a:p>
            <a:endParaRPr/>
          </a:p>
        </p:txBody>
      </p:sp>
      <p:sp>
        <p:nvSpPr>
          <p:cNvPr id="9"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0"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spTree>
    <p:extLst>
      <p:ext uri="{BB962C8B-B14F-4D97-AF65-F5344CB8AC3E}">
        <p14:creationId xmlns:p14="http://schemas.microsoft.com/office/powerpoint/2010/main" val="2020686508"/>
      </p:ext>
    </p:extLst>
  </p:cSld>
  <p:clrMapOvr>
    <a:masterClrMapping/>
  </p:clrMapOvr>
  <p:transition>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7331" y="990600"/>
            <a:ext cx="8229600" cy="654032"/>
          </a:xfrm>
        </p:spPr>
        <p:txBody>
          <a:bodyPr>
            <a:noAutofit/>
          </a:bodyPr>
          <a:lstStyle/>
          <a:p>
            <a:r>
              <a:rPr lang="en-US" sz="2800" b="1" u="sng" dirty="0">
                <a:solidFill>
                  <a:srgbClr val="990099"/>
                </a:solidFill>
              </a:rPr>
              <a:t>Syphilis</a:t>
            </a:r>
            <a:br>
              <a:rPr lang="en-US" sz="2800" dirty="0"/>
            </a:br>
            <a:endParaRPr lang="ar-IQ" sz="2800" dirty="0"/>
          </a:p>
        </p:txBody>
      </p:sp>
      <p:sp>
        <p:nvSpPr>
          <p:cNvPr id="3" name="عنصر نائب للمحتوى 2"/>
          <p:cNvSpPr>
            <a:spLocks noGrp="1"/>
          </p:cNvSpPr>
          <p:nvPr>
            <p:ph idx="1"/>
          </p:nvPr>
        </p:nvSpPr>
        <p:spPr>
          <a:xfrm>
            <a:off x="331591" y="1143000"/>
            <a:ext cx="8401080" cy="5929354"/>
          </a:xfrm>
        </p:spPr>
        <p:txBody>
          <a:bodyPr>
            <a:normAutofit/>
          </a:bodyPr>
          <a:lstStyle/>
          <a:p>
            <a:pPr algn="l" rtl="0">
              <a:buNone/>
            </a:pPr>
            <a:r>
              <a:rPr lang="en-US" sz="2400" u="sng" dirty="0"/>
              <a:t>Microbiology</a:t>
            </a:r>
          </a:p>
          <a:p>
            <a:pPr algn="l" rtl="0">
              <a:buNone/>
            </a:pPr>
            <a:r>
              <a:rPr lang="en-US" sz="2400" dirty="0"/>
              <a:t>Syphilis is caused by the spirochete bacterium, </a:t>
            </a:r>
            <a:r>
              <a:rPr lang="en-US" sz="2400" b="1" i="1" dirty="0" err="1"/>
              <a:t>Treponema</a:t>
            </a:r>
            <a:r>
              <a:rPr lang="en-US" sz="2400" b="1" i="1" dirty="0"/>
              <a:t> </a:t>
            </a:r>
            <a:r>
              <a:rPr lang="en-US" sz="2400" b="1" i="1" dirty="0" err="1"/>
              <a:t>pallidum</a:t>
            </a:r>
            <a:r>
              <a:rPr lang="en-US" sz="2400" dirty="0"/>
              <a:t>. </a:t>
            </a:r>
          </a:p>
          <a:p>
            <a:pPr algn="l" rtl="0">
              <a:buNone/>
            </a:pPr>
            <a:r>
              <a:rPr lang="en-US" sz="2400" b="1" u="sng" dirty="0"/>
              <a:t>Natural history of untreated syphilis</a:t>
            </a:r>
          </a:p>
          <a:p>
            <a:pPr algn="l" rtl="0">
              <a:buNone/>
            </a:pPr>
            <a:r>
              <a:rPr lang="en-US" sz="2400" dirty="0"/>
              <a:t>It enters the body through breaks in the skin of the external genitalia that occur during sexual intercourse. </a:t>
            </a:r>
          </a:p>
          <a:p>
            <a:pPr algn="l" rtl="0">
              <a:buNone/>
            </a:pPr>
            <a:r>
              <a:rPr lang="en-US" sz="2400" dirty="0"/>
              <a:t>Once the spirochete has entered, the untreated disease progresses through </a:t>
            </a:r>
            <a:r>
              <a:rPr lang="en-US" sz="2400" b="1" dirty="0"/>
              <a:t>four consecutive stages: primary, secondary, latent and tertiary syphilis</a:t>
            </a:r>
            <a:r>
              <a:rPr lang="en-US" sz="2400" dirty="0"/>
              <a:t>. </a:t>
            </a:r>
          </a:p>
          <a:p>
            <a:pPr algn="l" rtl="0">
              <a:buNone/>
            </a:pPr>
            <a:r>
              <a:rPr lang="en-US" sz="2400" dirty="0"/>
              <a:t>Antibiotic treatment at any stage  can prevent the late, life-threatening </a:t>
            </a:r>
            <a:r>
              <a:rPr lang="en-US" sz="2400" dirty="0" err="1"/>
              <a:t>sequelae</a:t>
            </a:r>
            <a:r>
              <a:rPr lang="en-US" sz="2400" dirty="0"/>
              <a:t> of the disease. </a:t>
            </a:r>
          </a:p>
          <a:p>
            <a:pPr algn="l" rtl="0">
              <a:buNone/>
            </a:pPr>
            <a:r>
              <a:rPr lang="en-US" sz="2400" dirty="0"/>
              <a:t>Syphilis may also be transmitted from a woman to her               fetus at any point during pregnancy, with serious consequences.</a:t>
            </a:r>
          </a:p>
          <a:p>
            <a:pPr algn="l" rtl="0">
              <a:buNone/>
            </a:pPr>
            <a:endParaRPr lang="en-US" sz="2400" u="sng" dirty="0"/>
          </a:p>
          <a:p>
            <a:pPr algn="l" rtl="0">
              <a:buNone/>
            </a:pPr>
            <a:endParaRPr lang="en-US" sz="2400" u="sng" dirty="0"/>
          </a:p>
          <a:p>
            <a:pPr algn="l" rtl="0">
              <a:buNone/>
            </a:pPr>
            <a:endParaRPr lang="en-US" sz="2400" u="sng" dirty="0"/>
          </a:p>
          <a:p>
            <a:pPr algn="l" rtl="0"/>
            <a:endParaRPr lang="ar-IQ" sz="24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921506912"/>
      </p:ext>
    </p:extLst>
  </p:cSld>
  <p:clrMapOvr>
    <a:masterClrMapping/>
  </p:clrMapOvr>
  <p:transition>
    <p:strips dir="l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5164" y="1295400"/>
            <a:ext cx="8472518" cy="6000792"/>
          </a:xfrm>
        </p:spPr>
        <p:txBody>
          <a:bodyPr>
            <a:normAutofit fontScale="70000" lnSpcReduction="20000"/>
          </a:bodyPr>
          <a:lstStyle/>
          <a:p>
            <a:pPr algn="l" rtl="0">
              <a:buNone/>
            </a:pPr>
            <a:r>
              <a:rPr lang="en-US" u="sng" dirty="0"/>
              <a:t>The primary lesion of syphilis</a:t>
            </a:r>
            <a:r>
              <a:rPr lang="en-US" dirty="0"/>
              <a:t>, the </a:t>
            </a:r>
            <a:r>
              <a:rPr lang="en-US" b="1" dirty="0"/>
              <a:t>chancre</a:t>
            </a:r>
            <a:r>
              <a:rPr lang="en-US" dirty="0"/>
              <a:t>, develops in locations close to where </a:t>
            </a:r>
            <a:r>
              <a:rPr lang="en-US" i="1" dirty="0"/>
              <a:t>T. </a:t>
            </a:r>
            <a:r>
              <a:rPr lang="en-US" i="1" dirty="0" err="1"/>
              <a:t>pallidum</a:t>
            </a:r>
            <a:r>
              <a:rPr lang="en-US" i="1" dirty="0"/>
              <a:t> </a:t>
            </a:r>
            <a:r>
              <a:rPr lang="en-US" dirty="0"/>
              <a:t>typically enters the body: Chancre is a painless, small papule that persist for 1–2 months and heal spontaneously. </a:t>
            </a:r>
          </a:p>
          <a:p>
            <a:pPr algn="l" rtl="0">
              <a:buNone/>
            </a:pPr>
            <a:r>
              <a:rPr lang="en-US" u="sng" dirty="0"/>
              <a:t>The secondary syphilis </a:t>
            </a:r>
            <a:r>
              <a:rPr lang="en-US" dirty="0"/>
              <a:t>is a disseminated form. </a:t>
            </a:r>
          </a:p>
          <a:p>
            <a:pPr algn="l" rtl="0">
              <a:buNone/>
            </a:pPr>
            <a:r>
              <a:rPr lang="en-US" dirty="0" err="1"/>
              <a:t>Bloodborne</a:t>
            </a:r>
            <a:r>
              <a:rPr lang="en-US" dirty="0"/>
              <a:t> spirochetes populate the dermis throughout the body causing a widespread </a:t>
            </a:r>
            <a:r>
              <a:rPr lang="en-US" dirty="0" err="1"/>
              <a:t>papular</a:t>
            </a:r>
            <a:r>
              <a:rPr lang="en-US" dirty="0"/>
              <a:t> rash over the trunk and extremities. Because the disease is systemic, fever, </a:t>
            </a:r>
            <a:r>
              <a:rPr lang="en-US" dirty="0" err="1"/>
              <a:t>myalgias</a:t>
            </a:r>
            <a:r>
              <a:rPr lang="en-US" dirty="0"/>
              <a:t>, </a:t>
            </a:r>
            <a:r>
              <a:rPr lang="en-US" dirty="0" err="1"/>
              <a:t>lymphadenopathy</a:t>
            </a:r>
            <a:r>
              <a:rPr lang="en-US" dirty="0"/>
              <a:t>, sore throat and headache are common. Secondary syphilis can also be associated with immune complex deposition in the joints, kidneys and eyes, leading to arthritis, </a:t>
            </a:r>
            <a:r>
              <a:rPr lang="en-US" dirty="0" err="1"/>
              <a:t>glomerulonephritis</a:t>
            </a:r>
            <a:r>
              <a:rPr lang="en-US" dirty="0"/>
              <a:t>, </a:t>
            </a:r>
            <a:r>
              <a:rPr lang="en-US" dirty="0" err="1"/>
              <a:t>nephrotic</a:t>
            </a:r>
            <a:r>
              <a:rPr lang="en-US" dirty="0"/>
              <a:t> syndrome and </a:t>
            </a:r>
            <a:r>
              <a:rPr lang="en-US" dirty="0" err="1"/>
              <a:t>uveitis</a:t>
            </a:r>
            <a:r>
              <a:rPr lang="en-US" dirty="0"/>
              <a:t>. Untreated secondary syphilis resolves over 4–12 weeks, leaving the patient symptom free. </a:t>
            </a:r>
          </a:p>
          <a:p>
            <a:pPr algn="l" rtl="0">
              <a:buNone/>
            </a:pPr>
            <a:r>
              <a:rPr lang="en-US" u="sng" dirty="0"/>
              <a:t>latent period</a:t>
            </a:r>
          </a:p>
          <a:p>
            <a:pPr algn="l" rtl="0">
              <a:buNone/>
            </a:pPr>
            <a:r>
              <a:rPr lang="en-US" dirty="0"/>
              <a:t>The subsequent months to years until the onset of </a:t>
            </a:r>
          </a:p>
          <a:p>
            <a:pPr algn="l" rtl="0">
              <a:buNone/>
            </a:pPr>
            <a:r>
              <a:rPr lang="en-US" dirty="0"/>
              <a:t>symptoms of tertiary syphilis is known as the latent </a:t>
            </a:r>
          </a:p>
          <a:p>
            <a:pPr algn="l" rtl="0">
              <a:buNone/>
            </a:pPr>
            <a:r>
              <a:rPr lang="en-US" dirty="0"/>
              <a:t>period.</a:t>
            </a:r>
          </a:p>
          <a:p>
            <a:pPr algn="l" rtl="0">
              <a:buNone/>
            </a:pPr>
            <a:endParaRPr lang="ar-IQ"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1495018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143000"/>
            <a:ext cx="8715436" cy="6429420"/>
          </a:xfrm>
        </p:spPr>
        <p:txBody>
          <a:bodyPr>
            <a:normAutofit/>
          </a:bodyPr>
          <a:lstStyle/>
          <a:p>
            <a:pPr algn="l" rtl="0">
              <a:buNone/>
            </a:pPr>
            <a:r>
              <a:rPr lang="en-US" sz="2400" u="sng" dirty="0"/>
              <a:t>Tertiary syphilis </a:t>
            </a:r>
          </a:p>
          <a:p>
            <a:pPr algn="l" rtl="0">
              <a:buNone/>
            </a:pPr>
            <a:r>
              <a:rPr lang="en-US" sz="2400" dirty="0"/>
              <a:t>usually appears many years after the disseminated stage. Tertiary syphilis can involve multiple organs, including the cardiovascular and nervous systems. </a:t>
            </a:r>
          </a:p>
          <a:p>
            <a:pPr algn="l" rtl="0">
              <a:buNone/>
            </a:pPr>
            <a:r>
              <a:rPr lang="en-US" sz="2400" u="sng" dirty="0">
                <a:solidFill>
                  <a:srgbClr val="990099"/>
                </a:solidFill>
              </a:rPr>
              <a:t>Complications of syphilis in pregnancy </a:t>
            </a:r>
            <a:r>
              <a:rPr lang="en-US" sz="2400" dirty="0"/>
              <a:t>include miscarriage, stillbirth, premature delivery and congenital syphilis which carry neonatal mortality rate 50%, may present during late childhood with stigmata of congenital syphilis, including 8</a:t>
            </a:r>
            <a:r>
              <a:rPr lang="en-US" sz="2400" baseline="30000" dirty="0"/>
              <a:t>th</a:t>
            </a:r>
            <a:r>
              <a:rPr lang="en-US" sz="2400" dirty="0"/>
              <a:t> nerve deafness, interstitial </a:t>
            </a:r>
            <a:r>
              <a:rPr lang="en-US" sz="2400" dirty="0" err="1"/>
              <a:t>keratitis</a:t>
            </a:r>
            <a:r>
              <a:rPr lang="en-US" sz="2400" dirty="0"/>
              <a:t> and abnormal teeth. The effect of late congenital syphilis are not prevented unless the mother is treated before 20 wk gestation</a:t>
            </a:r>
          </a:p>
          <a:p>
            <a:pPr algn="l" rtl="0">
              <a:buNone/>
            </a:pPr>
            <a:endParaRPr lang="ar-IQ" sz="24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3563946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Pictures\osces pic\Pemeriksaan-T.-Pallidum..jpg"/>
          <p:cNvPicPr>
            <a:picLocks noGrp="1" noChangeAspect="1" noChangeArrowheads="1"/>
          </p:cNvPicPr>
          <p:nvPr>
            <p:ph idx="1"/>
          </p:nvPr>
        </p:nvPicPr>
        <p:blipFill>
          <a:blip r:embed="rId2" cstate="print"/>
          <a:srcRect/>
          <a:stretch>
            <a:fillRect/>
          </a:stretch>
        </p:blipFill>
        <p:spPr bwMode="auto">
          <a:xfrm>
            <a:off x="1" y="1"/>
            <a:ext cx="4214809" cy="3786190"/>
          </a:xfrm>
          <a:prstGeom prst="rect">
            <a:avLst/>
          </a:prstGeom>
          <a:noFill/>
        </p:spPr>
      </p:pic>
      <p:sp>
        <p:nvSpPr>
          <p:cNvPr id="6" name="مربع نص 5"/>
          <p:cNvSpPr txBox="1"/>
          <p:nvPr/>
        </p:nvSpPr>
        <p:spPr>
          <a:xfrm>
            <a:off x="285720" y="285728"/>
            <a:ext cx="3643338" cy="523220"/>
          </a:xfrm>
          <a:prstGeom prst="rect">
            <a:avLst/>
          </a:prstGeom>
          <a:noFill/>
        </p:spPr>
        <p:txBody>
          <a:bodyPr wrap="square" rtlCol="1">
            <a:spAutoFit/>
          </a:bodyPr>
          <a:lstStyle/>
          <a:p>
            <a:pPr algn="l"/>
            <a:r>
              <a:rPr lang="en-US" sz="2800" b="1" i="1" dirty="0"/>
              <a:t>Treponema </a:t>
            </a:r>
            <a:r>
              <a:rPr lang="en-US" sz="2800" b="1" i="1" dirty="0" err="1"/>
              <a:t>pallidum</a:t>
            </a:r>
            <a:endParaRPr lang="ar-IQ" sz="2800" dirty="0"/>
          </a:p>
        </p:txBody>
      </p:sp>
      <p:pic>
        <p:nvPicPr>
          <p:cNvPr id="3075" name="Picture 3" descr="C:\Users\Admin\Pictures\osces pic\9294053_orig.jpg"/>
          <p:cNvPicPr>
            <a:picLocks noChangeAspect="1" noChangeArrowheads="1"/>
          </p:cNvPicPr>
          <p:nvPr/>
        </p:nvPicPr>
        <p:blipFill>
          <a:blip r:embed="rId3"/>
          <a:srcRect/>
          <a:stretch>
            <a:fillRect/>
          </a:stretch>
        </p:blipFill>
        <p:spPr bwMode="auto">
          <a:xfrm>
            <a:off x="4214810" y="-19250"/>
            <a:ext cx="4929190" cy="3714752"/>
          </a:xfrm>
          <a:prstGeom prst="rect">
            <a:avLst/>
          </a:prstGeom>
          <a:noFill/>
        </p:spPr>
      </p:pic>
      <p:sp>
        <p:nvSpPr>
          <p:cNvPr id="8" name="مربع نص 7"/>
          <p:cNvSpPr txBox="1"/>
          <p:nvPr/>
        </p:nvSpPr>
        <p:spPr>
          <a:xfrm>
            <a:off x="6331665" y="214290"/>
            <a:ext cx="2026549" cy="584775"/>
          </a:xfrm>
          <a:prstGeom prst="rect">
            <a:avLst/>
          </a:prstGeom>
          <a:noFill/>
        </p:spPr>
        <p:txBody>
          <a:bodyPr wrap="square" rtlCol="1">
            <a:spAutoFit/>
          </a:bodyPr>
          <a:lstStyle/>
          <a:p>
            <a:pPr algn="l"/>
            <a:r>
              <a:rPr lang="en-US" sz="3200" b="1" dirty="0"/>
              <a:t>chancre</a:t>
            </a:r>
            <a:endParaRPr lang="ar-IQ" sz="3200" dirty="0"/>
          </a:p>
        </p:txBody>
      </p:sp>
      <p:pic>
        <p:nvPicPr>
          <p:cNvPr id="3076" name="Picture 4" descr="C:\Users\Admin\Pictures\osces pic\syphilis symptoms feet.jpg"/>
          <p:cNvPicPr>
            <a:picLocks noChangeAspect="1" noChangeArrowheads="1"/>
          </p:cNvPicPr>
          <p:nvPr/>
        </p:nvPicPr>
        <p:blipFill>
          <a:blip r:embed="rId4"/>
          <a:srcRect/>
          <a:stretch>
            <a:fillRect/>
          </a:stretch>
        </p:blipFill>
        <p:spPr bwMode="auto">
          <a:xfrm>
            <a:off x="1" y="3643314"/>
            <a:ext cx="2357422" cy="3214686"/>
          </a:xfrm>
          <a:prstGeom prst="rect">
            <a:avLst/>
          </a:prstGeom>
          <a:noFill/>
        </p:spPr>
      </p:pic>
      <p:pic>
        <p:nvPicPr>
          <p:cNvPr id="3077" name="Picture 5" descr="C:\Users\Admin\Pictures\osces pic\200x180_sexual_condtions_guide_syphilis_article_image.jpg"/>
          <p:cNvPicPr>
            <a:picLocks noChangeAspect="1" noChangeArrowheads="1"/>
          </p:cNvPicPr>
          <p:nvPr/>
        </p:nvPicPr>
        <p:blipFill>
          <a:blip r:embed="rId5"/>
          <a:srcRect/>
          <a:stretch>
            <a:fillRect/>
          </a:stretch>
        </p:blipFill>
        <p:spPr bwMode="auto">
          <a:xfrm>
            <a:off x="2357422" y="3714752"/>
            <a:ext cx="2214578" cy="3143248"/>
          </a:xfrm>
          <a:prstGeom prst="rect">
            <a:avLst/>
          </a:prstGeom>
          <a:noFill/>
        </p:spPr>
      </p:pic>
      <p:sp>
        <p:nvSpPr>
          <p:cNvPr id="11" name="مربع نص 10"/>
          <p:cNvSpPr txBox="1"/>
          <p:nvPr/>
        </p:nvSpPr>
        <p:spPr>
          <a:xfrm>
            <a:off x="593966" y="4429132"/>
            <a:ext cx="5049604" cy="523220"/>
          </a:xfrm>
          <a:prstGeom prst="rect">
            <a:avLst/>
          </a:prstGeom>
          <a:noFill/>
        </p:spPr>
        <p:txBody>
          <a:bodyPr wrap="square" rtlCol="1">
            <a:spAutoFit/>
          </a:bodyPr>
          <a:lstStyle/>
          <a:p>
            <a:pPr algn="ctr"/>
            <a:r>
              <a:rPr lang="en-US" sz="2800" b="1" dirty="0"/>
              <a:t>Secondary </a:t>
            </a:r>
            <a:r>
              <a:rPr lang="en-US" sz="2800" b="1" dirty="0" err="1"/>
              <a:t>syphilisis</a:t>
            </a:r>
            <a:endParaRPr lang="ar-IQ" sz="2800" dirty="0"/>
          </a:p>
        </p:txBody>
      </p:sp>
      <p:pic>
        <p:nvPicPr>
          <p:cNvPr id="3078" name="Picture 6" descr="C:\Users\Admin\Pictures\osces pic\011f.jpg"/>
          <p:cNvPicPr>
            <a:picLocks noChangeAspect="1" noChangeArrowheads="1"/>
          </p:cNvPicPr>
          <p:nvPr/>
        </p:nvPicPr>
        <p:blipFill>
          <a:blip r:embed="rId6"/>
          <a:srcRect/>
          <a:stretch>
            <a:fillRect/>
          </a:stretch>
        </p:blipFill>
        <p:spPr bwMode="auto">
          <a:xfrm>
            <a:off x="6572264" y="3571876"/>
            <a:ext cx="2571736" cy="3286124"/>
          </a:xfrm>
          <a:prstGeom prst="rect">
            <a:avLst/>
          </a:prstGeom>
          <a:noFill/>
        </p:spPr>
      </p:pic>
      <p:pic>
        <p:nvPicPr>
          <p:cNvPr id="3079" name="Picture 7" descr="C:\Users\Admin\Pictures\osces pic\008f.jpg"/>
          <p:cNvPicPr>
            <a:picLocks noChangeAspect="1" noChangeArrowheads="1"/>
          </p:cNvPicPr>
          <p:nvPr/>
        </p:nvPicPr>
        <p:blipFill>
          <a:blip r:embed="rId7"/>
          <a:srcRect/>
          <a:stretch>
            <a:fillRect/>
          </a:stretch>
        </p:blipFill>
        <p:spPr bwMode="auto">
          <a:xfrm>
            <a:off x="4286248" y="3714752"/>
            <a:ext cx="2286016" cy="3143248"/>
          </a:xfrm>
          <a:prstGeom prst="rect">
            <a:avLst/>
          </a:prstGeom>
          <a:noFill/>
        </p:spPr>
      </p:pic>
      <p:sp>
        <p:nvSpPr>
          <p:cNvPr id="14" name="مربع نص 13"/>
          <p:cNvSpPr txBox="1"/>
          <p:nvPr/>
        </p:nvSpPr>
        <p:spPr>
          <a:xfrm>
            <a:off x="6786578" y="3571876"/>
            <a:ext cx="2357422" cy="461665"/>
          </a:xfrm>
          <a:prstGeom prst="rect">
            <a:avLst/>
          </a:prstGeom>
          <a:noFill/>
        </p:spPr>
        <p:txBody>
          <a:bodyPr wrap="square" rtlCol="1">
            <a:spAutoFit/>
          </a:bodyPr>
          <a:lstStyle/>
          <a:p>
            <a:pPr algn="l"/>
            <a:r>
              <a:rPr lang="en-US" sz="2400" b="1" dirty="0"/>
              <a:t>Tertiary syphilis</a:t>
            </a:r>
            <a:endParaRPr lang="ar-IQ" sz="2400" dirty="0"/>
          </a:p>
        </p:txBody>
      </p:sp>
    </p:spTree>
    <p:extLst>
      <p:ext uri="{BB962C8B-B14F-4D97-AF65-F5344CB8AC3E}">
        <p14:creationId xmlns:p14="http://schemas.microsoft.com/office/powerpoint/2010/main" val="3519294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0892" y="807452"/>
            <a:ext cx="8643998" cy="5929354"/>
          </a:xfrm>
        </p:spPr>
        <p:txBody>
          <a:bodyPr>
            <a:noAutofit/>
          </a:bodyPr>
          <a:lstStyle/>
          <a:p>
            <a:pPr algn="l">
              <a:buNone/>
            </a:pPr>
            <a:r>
              <a:rPr lang="en-US" sz="2200" u="sng" dirty="0"/>
              <a:t>Diagnosis :</a:t>
            </a:r>
            <a:endParaRPr lang="en-US" sz="2200" dirty="0"/>
          </a:p>
          <a:p>
            <a:pPr algn="l">
              <a:buNone/>
            </a:pPr>
            <a:r>
              <a:rPr lang="en-US" sz="2200" dirty="0"/>
              <a:t>1-demonstrating the microorganism  by </a:t>
            </a:r>
            <a:r>
              <a:rPr lang="en-US" sz="2200" dirty="0">
                <a:solidFill>
                  <a:srgbClr val="009900"/>
                </a:solidFill>
              </a:rPr>
              <a:t>dark-field microscopy</a:t>
            </a:r>
            <a:r>
              <a:rPr lang="en-US" sz="2200" dirty="0"/>
              <a:t>. </a:t>
            </a:r>
            <a:r>
              <a:rPr lang="en-US" sz="2200" dirty="0" err="1"/>
              <a:t>Spirochaetes</a:t>
            </a:r>
            <a:r>
              <a:rPr lang="en-US" sz="2200" dirty="0"/>
              <a:t> can be revealed by </a:t>
            </a:r>
            <a:r>
              <a:rPr lang="en-US" sz="2200" dirty="0">
                <a:solidFill>
                  <a:srgbClr val="009900"/>
                </a:solidFill>
              </a:rPr>
              <a:t>silver stain</a:t>
            </a:r>
            <a:r>
              <a:rPr lang="en-US" sz="2200" dirty="0"/>
              <a:t>.</a:t>
            </a:r>
          </a:p>
          <a:p>
            <a:pPr algn="l">
              <a:buNone/>
            </a:pPr>
            <a:r>
              <a:rPr lang="en-US" sz="2200" dirty="0"/>
              <a:t>2-non specific test such as venereal diseases research laboratories</a:t>
            </a:r>
            <a:r>
              <a:rPr lang="en-US" sz="2200" dirty="0">
                <a:solidFill>
                  <a:srgbClr val="009900"/>
                </a:solidFill>
              </a:rPr>
              <a:t>(VDRL)</a:t>
            </a:r>
            <a:r>
              <a:rPr lang="en-US" sz="2200" dirty="0"/>
              <a:t>and rapid plasma </a:t>
            </a:r>
            <a:r>
              <a:rPr lang="en-US" sz="2200" dirty="0" err="1"/>
              <a:t>reagin</a:t>
            </a:r>
            <a:r>
              <a:rPr lang="en-US" sz="2200" dirty="0"/>
              <a:t> </a:t>
            </a:r>
            <a:r>
              <a:rPr lang="en-US" sz="2200" dirty="0">
                <a:solidFill>
                  <a:srgbClr val="009900"/>
                </a:solidFill>
              </a:rPr>
              <a:t>(RPR) </a:t>
            </a:r>
            <a:r>
              <a:rPr lang="en-US" sz="2200" dirty="0"/>
              <a:t>test.</a:t>
            </a:r>
          </a:p>
          <a:p>
            <a:pPr algn="l" rtl="0">
              <a:buNone/>
            </a:pPr>
            <a:r>
              <a:rPr lang="en-US" sz="2200" dirty="0"/>
              <a:t>3-serological test for syphilis including fluorescent </a:t>
            </a:r>
            <a:r>
              <a:rPr lang="en-US" sz="2200" dirty="0" err="1"/>
              <a:t>treponemal</a:t>
            </a:r>
            <a:r>
              <a:rPr lang="en-US" sz="2200" dirty="0"/>
              <a:t> antibody</a:t>
            </a:r>
            <a:r>
              <a:rPr lang="en-US" sz="2200" dirty="0">
                <a:solidFill>
                  <a:srgbClr val="009900"/>
                </a:solidFill>
              </a:rPr>
              <a:t>(FTA</a:t>
            </a:r>
            <a:r>
              <a:rPr lang="en-US" sz="2200" dirty="0"/>
              <a:t>) test(most sensitive and specific test for syphilis, but time consuming to perform/ require skilled interpretation)</a:t>
            </a:r>
          </a:p>
          <a:p>
            <a:pPr algn="l" rtl="0">
              <a:buNone/>
            </a:pPr>
            <a:r>
              <a:rPr lang="en-US" sz="2200" dirty="0"/>
              <a:t>Treponema </a:t>
            </a:r>
            <a:r>
              <a:rPr lang="en-US" sz="2200" dirty="0" err="1"/>
              <a:t>pallidum</a:t>
            </a:r>
            <a:r>
              <a:rPr lang="en-US" sz="2200" dirty="0"/>
              <a:t> </a:t>
            </a:r>
            <a:r>
              <a:rPr lang="en-US" sz="2200" dirty="0" err="1"/>
              <a:t>haemagglutination</a:t>
            </a:r>
            <a:r>
              <a:rPr lang="en-US" sz="2200" dirty="0"/>
              <a:t> assay</a:t>
            </a:r>
            <a:r>
              <a:rPr lang="en-US" sz="2200" dirty="0">
                <a:solidFill>
                  <a:srgbClr val="009900"/>
                </a:solidFill>
              </a:rPr>
              <a:t>(TPHA</a:t>
            </a:r>
            <a:r>
              <a:rPr lang="en-US" sz="2200" dirty="0"/>
              <a:t>), </a:t>
            </a:r>
            <a:r>
              <a:rPr lang="en-US" sz="2200" dirty="0" err="1"/>
              <a:t>treponema</a:t>
            </a:r>
            <a:r>
              <a:rPr lang="en-US" sz="2200" dirty="0"/>
              <a:t> </a:t>
            </a:r>
            <a:r>
              <a:rPr lang="en-US" sz="2200" dirty="0" err="1"/>
              <a:t>pallidum</a:t>
            </a:r>
            <a:r>
              <a:rPr lang="en-US" sz="2200" dirty="0"/>
              <a:t> particle agglutination test-routine specific </a:t>
            </a:r>
            <a:r>
              <a:rPr lang="en-US" sz="2200" dirty="0" err="1"/>
              <a:t>treponema</a:t>
            </a:r>
            <a:r>
              <a:rPr lang="en-US" sz="2200" dirty="0"/>
              <a:t> test.</a:t>
            </a:r>
          </a:p>
          <a:p>
            <a:pPr algn="l" rtl="0">
              <a:buNone/>
            </a:pPr>
            <a:r>
              <a:rPr lang="en-US" sz="2200" dirty="0"/>
              <a:t>4- In doubtful cervical chancre lesion can be </a:t>
            </a:r>
            <a:r>
              <a:rPr lang="en-US" sz="2200" dirty="0">
                <a:solidFill>
                  <a:srgbClr val="009900"/>
                </a:solidFill>
              </a:rPr>
              <a:t>biopsied</a:t>
            </a:r>
            <a:r>
              <a:rPr lang="en-US" sz="2200" dirty="0"/>
              <a:t>.</a:t>
            </a:r>
          </a:p>
          <a:p>
            <a:pPr algn="l" rtl="0">
              <a:buNone/>
            </a:pPr>
            <a:r>
              <a:rPr lang="en-US" sz="2200" dirty="0"/>
              <a:t>In secondary syphilis VDRL positive , dark ground examination                   can be performed from mucosal lesions or </a:t>
            </a:r>
            <a:r>
              <a:rPr lang="en-US" sz="2200" dirty="0" err="1"/>
              <a:t>condylomata</a:t>
            </a:r>
            <a:r>
              <a:rPr lang="en-US" sz="2200" dirty="0"/>
              <a:t> </a:t>
            </a:r>
            <a:r>
              <a:rPr lang="en-US" sz="2200" dirty="0" err="1"/>
              <a:t>lata</a:t>
            </a:r>
            <a:r>
              <a:rPr lang="en-US" sz="2200" dirty="0"/>
              <a:t>,                VDRL </a:t>
            </a:r>
            <a:r>
              <a:rPr lang="en-US" sz="2200" dirty="0" err="1"/>
              <a:t>titre</a:t>
            </a:r>
            <a:r>
              <a:rPr lang="en-US" sz="2200" dirty="0"/>
              <a:t> should fall twofold every 3 months, becoming              negative   within 2 years.</a:t>
            </a:r>
          </a:p>
          <a:p>
            <a:pPr algn="l" rtl="0"/>
            <a:endParaRPr lang="en-US" sz="2200" dirty="0"/>
          </a:p>
          <a:p>
            <a:pPr algn="l" rtl="0">
              <a:buNone/>
            </a:pPr>
            <a:endParaRPr lang="en-US" sz="2200" dirty="0"/>
          </a:p>
          <a:p>
            <a:pPr algn="l">
              <a:buNone/>
            </a:pPr>
            <a:endParaRPr lang="ar-IQ" sz="22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08852047"/>
      </p:ext>
    </p:extLst>
  </p:cSld>
  <p:clrMapOvr>
    <a:masterClrMapping/>
  </p:clrMapOvr>
  <p:transition>
    <p:pull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GB" sz="3600" b="1" dirty="0">
                <a:solidFill>
                  <a:srgbClr val="FF0000"/>
                </a:solidFill>
              </a:rPr>
              <a:t>Causative Organisms</a:t>
            </a:r>
            <a:br>
              <a:rPr lang="en-US" dirty="0"/>
            </a:br>
            <a:endParaRPr lang="en-US" dirty="0"/>
          </a:p>
        </p:txBody>
      </p:sp>
      <p:sp>
        <p:nvSpPr>
          <p:cNvPr id="3" name="Content Placeholder 2"/>
          <p:cNvSpPr>
            <a:spLocks noGrp="1"/>
          </p:cNvSpPr>
          <p:nvPr>
            <p:ph idx="1"/>
          </p:nvPr>
        </p:nvSpPr>
        <p:spPr>
          <a:xfrm>
            <a:off x="381000" y="1341437"/>
            <a:ext cx="8229600" cy="4983163"/>
          </a:xfrm>
        </p:spPr>
        <p:txBody>
          <a:bodyPr>
            <a:normAutofit fontScale="92500" lnSpcReduction="20000"/>
          </a:bodyPr>
          <a:lstStyle/>
          <a:p>
            <a:pPr marL="514350" lvl="0" indent="-514350">
              <a:buNone/>
            </a:pPr>
            <a:r>
              <a:rPr lang="en-GB" i="1" dirty="0"/>
              <a:t>Most cases are </a:t>
            </a:r>
            <a:r>
              <a:rPr lang="en-GB" b="1" i="1" dirty="0" err="1">
                <a:solidFill>
                  <a:srgbClr val="0070C0"/>
                </a:solidFill>
              </a:rPr>
              <a:t>polymicrobial</a:t>
            </a:r>
            <a:r>
              <a:rPr lang="en-GB" i="1" dirty="0"/>
              <a:t>, the causative M.O. Of PID:</a:t>
            </a:r>
          </a:p>
          <a:p>
            <a:pPr marL="514350" lvl="0" indent="-514350">
              <a:buFont typeface="+mj-lt"/>
              <a:buAutoNum type="arabicPeriod"/>
            </a:pPr>
            <a:r>
              <a:rPr lang="en-GB" b="1" i="1" dirty="0" err="1"/>
              <a:t>Nesseria</a:t>
            </a:r>
            <a:r>
              <a:rPr lang="en-GB" b="1" i="1" dirty="0"/>
              <a:t> Gonorrhoea</a:t>
            </a:r>
            <a:endParaRPr lang="en-US" b="1" dirty="0"/>
          </a:p>
          <a:p>
            <a:pPr marL="971550" lvl="1" indent="-514350">
              <a:buNone/>
            </a:pPr>
            <a:r>
              <a:rPr lang="en-GB" dirty="0"/>
              <a:t>Gram –‘</a:t>
            </a:r>
            <a:r>
              <a:rPr lang="en-GB" dirty="0" err="1"/>
              <a:t>ve</a:t>
            </a:r>
            <a:r>
              <a:rPr lang="en-GB" dirty="0"/>
              <a:t> intracellular </a:t>
            </a:r>
            <a:r>
              <a:rPr lang="en-GB" dirty="0" err="1"/>
              <a:t>diplococci</a:t>
            </a:r>
            <a:endParaRPr lang="en-US" dirty="0"/>
          </a:p>
          <a:p>
            <a:pPr marL="514350" lvl="0" indent="-514350">
              <a:buFont typeface="+mj-lt"/>
              <a:buAutoNum type="arabicPeriod"/>
            </a:pPr>
            <a:r>
              <a:rPr lang="en-GB" b="1" i="1" dirty="0"/>
              <a:t>Chlamydia </a:t>
            </a:r>
            <a:r>
              <a:rPr lang="en-GB" b="1" i="1" dirty="0" err="1"/>
              <a:t>Trachomatis</a:t>
            </a:r>
            <a:endParaRPr lang="en-US" b="1" dirty="0"/>
          </a:p>
          <a:p>
            <a:pPr marL="971550" lvl="1" indent="-514350">
              <a:buNone/>
            </a:pPr>
            <a:r>
              <a:rPr lang="en-GB" dirty="0"/>
              <a:t>Gram –‘</a:t>
            </a:r>
            <a:r>
              <a:rPr lang="en-GB" dirty="0" err="1"/>
              <a:t>ve</a:t>
            </a:r>
            <a:r>
              <a:rPr lang="en-GB" dirty="0"/>
              <a:t> obligate intracellular M.O</a:t>
            </a:r>
            <a:endParaRPr lang="en-US" dirty="0"/>
          </a:p>
          <a:p>
            <a:pPr marL="514350" lvl="0" indent="-514350">
              <a:buFont typeface="+mj-lt"/>
              <a:buAutoNum type="arabicPeriod"/>
            </a:pPr>
            <a:r>
              <a:rPr lang="en-GB" sz="2800" dirty="0"/>
              <a:t>Bacterial </a:t>
            </a:r>
            <a:r>
              <a:rPr lang="en-GB" sz="2800" dirty="0" err="1"/>
              <a:t>Vaginosis</a:t>
            </a:r>
            <a:endParaRPr lang="en-US" sz="2800" dirty="0"/>
          </a:p>
          <a:p>
            <a:pPr marL="971550" lvl="1" indent="-514350">
              <a:buNone/>
            </a:pPr>
            <a:r>
              <a:rPr lang="en-GB" dirty="0" err="1"/>
              <a:t>Anareobes</a:t>
            </a:r>
            <a:r>
              <a:rPr lang="en-GB" dirty="0"/>
              <a:t>, Enteric Gram –‘</a:t>
            </a:r>
            <a:r>
              <a:rPr lang="en-GB" dirty="0" err="1"/>
              <a:t>ve</a:t>
            </a:r>
            <a:r>
              <a:rPr lang="en-GB" dirty="0"/>
              <a:t>  </a:t>
            </a:r>
            <a:r>
              <a:rPr lang="en-GB" i="1" dirty="0" err="1"/>
              <a:t>Bacteroides</a:t>
            </a:r>
            <a:endParaRPr lang="en-US" dirty="0"/>
          </a:p>
          <a:p>
            <a:pPr marL="514350" lvl="0" indent="-514350">
              <a:buFont typeface="+mj-lt"/>
              <a:buAutoNum type="arabicPeriod"/>
            </a:pPr>
            <a:r>
              <a:rPr lang="en-GB" sz="2800" i="1" dirty="0"/>
              <a:t>Streptococci</a:t>
            </a:r>
            <a:endParaRPr lang="en-US" sz="2800" dirty="0"/>
          </a:p>
          <a:p>
            <a:pPr marL="514350" lvl="0" indent="-514350">
              <a:buFont typeface="+mj-lt"/>
              <a:buAutoNum type="arabicPeriod"/>
            </a:pPr>
            <a:r>
              <a:rPr lang="en-GB" sz="2800" i="1" dirty="0" err="1"/>
              <a:t>Haemophillis</a:t>
            </a:r>
            <a:r>
              <a:rPr lang="en-GB" sz="2800" i="1" dirty="0"/>
              <a:t> </a:t>
            </a:r>
            <a:r>
              <a:rPr lang="en-GB" sz="2800" i="1" dirty="0" err="1"/>
              <a:t>Influenzae</a:t>
            </a:r>
            <a:endParaRPr lang="en-US" sz="2800" dirty="0"/>
          </a:p>
          <a:p>
            <a:pPr marL="514350" lvl="0" indent="-514350">
              <a:buFont typeface="+mj-lt"/>
              <a:buAutoNum type="arabicPeriod"/>
            </a:pPr>
            <a:r>
              <a:rPr lang="en-GB" sz="2800" dirty="0"/>
              <a:t>Cytomegalovirus</a:t>
            </a:r>
            <a:endParaRPr lang="en-US" sz="2800" dirty="0"/>
          </a:p>
          <a:p>
            <a:pPr marL="514350" lvl="0" indent="-514350">
              <a:buFont typeface="+mj-lt"/>
              <a:buAutoNum type="arabicPeriod"/>
            </a:pPr>
            <a:r>
              <a:rPr lang="en-GB" sz="2800" i="1" dirty="0"/>
              <a:t>Mycobacterium Tuberculosis</a:t>
            </a:r>
            <a:endParaRPr lang="en-US" sz="2800" dirty="0"/>
          </a:p>
          <a:p>
            <a:pPr marL="514350" indent="-514350">
              <a:buNone/>
            </a:pPr>
            <a:endParaRPr lang="en-US" dirty="0"/>
          </a:p>
        </p:txBody>
      </p:sp>
      <p:pic>
        <p:nvPicPr>
          <p:cNvPr id="5" name="Picture 4"/>
          <p:cNvPicPr>
            <a:picLocks noChangeAspect="1" noChangeArrowheads="1"/>
          </p:cNvPicPr>
          <p:nvPr/>
        </p:nvPicPr>
        <p:blipFill>
          <a:blip r:embed="rId3"/>
          <a:srcRect/>
          <a:stretch>
            <a:fillRect/>
          </a:stretch>
        </p:blipFill>
        <p:spPr bwMode="auto">
          <a:xfrm>
            <a:off x="7010400" y="1828800"/>
            <a:ext cx="2133600" cy="3352800"/>
          </a:xfrm>
          <a:prstGeom prst="rect">
            <a:avLst/>
          </a:prstGeom>
          <a:noFill/>
          <a:ln w="9525">
            <a:noFill/>
            <a:miter lim="800000"/>
            <a:headEnd/>
            <a:tailEnd/>
          </a:ln>
        </p:spPr>
      </p:pic>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7"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8" name="object 6"/>
          <p:cNvSpPr/>
          <p:nvPr/>
        </p:nvSpPr>
        <p:spPr>
          <a:xfrm>
            <a:off x="4155433" y="46928"/>
            <a:ext cx="668872" cy="710657"/>
          </a:xfrm>
          <a:prstGeom prst="rect">
            <a:avLst/>
          </a:prstGeom>
          <a:blipFill>
            <a:blip r:embed="rId4" cstate="print"/>
            <a:stretch>
              <a:fillRect/>
            </a:stretch>
          </a:blipFill>
        </p:spPr>
        <p:txBody>
          <a:bodyPr wrap="square" lIns="0" tIns="0" rIns="0" bIns="0" rtlCol="0"/>
          <a:lstStyle/>
          <a:p>
            <a:endParaRPr/>
          </a:p>
        </p:txBody>
      </p:sp>
      <p:sp>
        <p:nvSpPr>
          <p:cNvPr id="9"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0"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u="sng" dirty="0"/>
              <a:t>treatment</a:t>
            </a:r>
            <a:endParaRPr lang="en-US" dirty="0"/>
          </a:p>
          <a:p>
            <a:pPr>
              <a:buNone/>
            </a:pPr>
            <a:r>
              <a:rPr lang="en-US" dirty="0"/>
              <a:t>Penicillin mainstay of treatment</a:t>
            </a:r>
          </a:p>
          <a:p>
            <a:r>
              <a:rPr lang="en-US" dirty="0"/>
              <a:t>Procaine penicillin 1.2 MU daily </a:t>
            </a:r>
            <a:r>
              <a:rPr lang="en-US" dirty="0" err="1"/>
              <a:t>i.m</a:t>
            </a:r>
            <a:r>
              <a:rPr lang="en-US" dirty="0"/>
              <a:t>. 12 days</a:t>
            </a:r>
          </a:p>
          <a:p>
            <a:r>
              <a:rPr lang="en-US" dirty="0" err="1"/>
              <a:t>Benzathine</a:t>
            </a:r>
            <a:r>
              <a:rPr lang="en-US" dirty="0"/>
              <a:t> penicillin 2.4 MU </a:t>
            </a:r>
            <a:r>
              <a:rPr lang="en-US" dirty="0" err="1"/>
              <a:t>i.m</a:t>
            </a:r>
            <a:r>
              <a:rPr lang="en-US" dirty="0"/>
              <a:t>. repeated after 7 days</a:t>
            </a:r>
          </a:p>
          <a:p>
            <a:r>
              <a:rPr lang="en-US" dirty="0"/>
              <a:t>Doxycyclin100 mg two times a day for 14 days</a:t>
            </a:r>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300458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p:spPr>
        <p:txBody>
          <a:bodyPr>
            <a:normAutofit/>
          </a:bodyPr>
          <a:lstStyle/>
          <a:p>
            <a:r>
              <a:rPr lang="en-US" sz="2800" b="1" dirty="0">
                <a:solidFill>
                  <a:srgbClr val="990099"/>
                </a:solidFill>
              </a:rPr>
              <a:t>HIV infection</a:t>
            </a:r>
            <a:endParaRPr lang="ar-IQ" sz="2800" dirty="0">
              <a:solidFill>
                <a:srgbClr val="990099"/>
              </a:solidFill>
            </a:endParaRPr>
          </a:p>
        </p:txBody>
      </p:sp>
      <p:sp>
        <p:nvSpPr>
          <p:cNvPr id="3" name="عنصر نائب للمحتوى 2"/>
          <p:cNvSpPr>
            <a:spLocks noGrp="1"/>
          </p:cNvSpPr>
          <p:nvPr>
            <p:ph idx="1"/>
          </p:nvPr>
        </p:nvSpPr>
        <p:spPr>
          <a:xfrm>
            <a:off x="285720" y="385594"/>
            <a:ext cx="8501122" cy="5643602"/>
          </a:xfrm>
        </p:spPr>
        <p:txBody>
          <a:bodyPr>
            <a:normAutofit/>
          </a:bodyPr>
          <a:lstStyle/>
          <a:p>
            <a:pPr algn="l" rtl="0">
              <a:buNone/>
            </a:pPr>
            <a:r>
              <a:rPr lang="en-US" sz="2400" u="sng" dirty="0"/>
              <a:t>Microbiology</a:t>
            </a:r>
          </a:p>
          <a:p>
            <a:pPr algn="l" rtl="0">
              <a:buNone/>
            </a:pPr>
            <a:r>
              <a:rPr lang="en-US" sz="2400" dirty="0"/>
              <a:t>HIV is a retrovirus. Its genetic material is carried as RNA wrapped in a viral protein coating. The viral surface expresses a receptor called gp120 that binds specifically to receptors on lymphoid cells</a:t>
            </a:r>
          </a:p>
          <a:p>
            <a:pPr algn="l" rtl="0">
              <a:buNone/>
            </a:pPr>
            <a:r>
              <a:rPr lang="en-US" sz="2400" u="sng" dirty="0"/>
              <a:t>Transmission:</a:t>
            </a:r>
            <a:endParaRPr lang="en-US" sz="2400" dirty="0"/>
          </a:p>
          <a:p>
            <a:pPr algn="l" rtl="0">
              <a:buNone/>
            </a:pPr>
            <a:r>
              <a:rPr lang="en-US" sz="2400" dirty="0"/>
              <a:t>Viral transmission occurs through direct contact with bodily fluids, most often semen or blood. </a:t>
            </a:r>
          </a:p>
          <a:p>
            <a:pPr algn="l" rtl="0">
              <a:buNone/>
            </a:pPr>
            <a:r>
              <a:rPr lang="en-US" sz="2400" dirty="0"/>
              <a:t>Viral spread can occur via sexual contact (heterosexual) (, via parenteral exposure (intravenous drug abuse and transfusions) or  perinatal transmission. </a:t>
            </a:r>
          </a:p>
          <a:p>
            <a:pPr algn="l" rtl="0">
              <a:buNone/>
            </a:pPr>
            <a:r>
              <a:rPr lang="en-US" sz="2400" dirty="0"/>
              <a:t> </a:t>
            </a:r>
          </a:p>
          <a:p>
            <a:pPr algn="l" rtl="0">
              <a:buNone/>
            </a:pPr>
            <a:endParaRPr lang="en-US" sz="2400" dirty="0"/>
          </a:p>
          <a:p>
            <a:pPr algn="l" rtl="0">
              <a:buNone/>
            </a:pPr>
            <a:endParaRPr lang="en-US" sz="2400" dirty="0"/>
          </a:p>
          <a:p>
            <a:pPr algn="l" rtl="0">
              <a:buNone/>
            </a:pPr>
            <a:endParaRPr lang="en-US" sz="2400" dirty="0"/>
          </a:p>
          <a:p>
            <a:pPr algn="l" rtl="0">
              <a:buNone/>
            </a:pPr>
            <a:endParaRPr lang="ar-IQ" sz="24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940889578"/>
      </p:ext>
    </p:extLst>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8070" y="833119"/>
            <a:ext cx="8329642" cy="5715040"/>
          </a:xfrm>
        </p:spPr>
        <p:txBody>
          <a:bodyPr>
            <a:normAutofit/>
          </a:bodyPr>
          <a:lstStyle/>
          <a:p>
            <a:pPr algn="l" rtl="0">
              <a:buNone/>
            </a:pPr>
            <a:r>
              <a:rPr lang="en-US" sz="2400" u="sng" dirty="0"/>
              <a:t>Natural history and principles of treatment:</a:t>
            </a:r>
          </a:p>
          <a:p>
            <a:pPr algn="l" rtl="0">
              <a:buNone/>
            </a:pPr>
            <a:r>
              <a:rPr lang="en-US" sz="2400" dirty="0"/>
              <a:t>Symptoms of primary infection often persist for 2–3 weeks before resolving spontaneously. </a:t>
            </a:r>
          </a:p>
          <a:p>
            <a:pPr algn="l" rtl="0">
              <a:buNone/>
            </a:pPr>
            <a:r>
              <a:rPr lang="en-US" sz="2400" dirty="0"/>
              <a:t>The disease then enters an asymptomatic phase. This can last from several months to many years. The length of this symptom-free phase appears to depend on the </a:t>
            </a:r>
            <a:r>
              <a:rPr lang="en-US" sz="2400" dirty="0" err="1">
                <a:solidFill>
                  <a:srgbClr val="009900"/>
                </a:solidFill>
              </a:rPr>
              <a:t>pathogenicity</a:t>
            </a:r>
            <a:r>
              <a:rPr lang="en-US" sz="2400" dirty="0">
                <a:solidFill>
                  <a:srgbClr val="009900"/>
                </a:solidFill>
              </a:rPr>
              <a:t> </a:t>
            </a:r>
            <a:r>
              <a:rPr lang="en-US" sz="2400" dirty="0"/>
              <a:t>of the infecting viral strain. </a:t>
            </a:r>
          </a:p>
          <a:p>
            <a:pPr algn="l" rtl="0">
              <a:buNone/>
            </a:pPr>
            <a:r>
              <a:rPr lang="en-US" sz="2400" dirty="0">
                <a:solidFill>
                  <a:srgbClr val="009900"/>
                </a:solidFill>
              </a:rPr>
              <a:t>Coinfection with other </a:t>
            </a:r>
            <a:r>
              <a:rPr lang="en-US" sz="2400" dirty="0"/>
              <a:t>viruses or other sexually transmitted disease </a:t>
            </a:r>
            <a:r>
              <a:rPr lang="en-US" sz="2400" dirty="0">
                <a:solidFill>
                  <a:srgbClr val="009900"/>
                </a:solidFill>
              </a:rPr>
              <a:t>(STD) </a:t>
            </a:r>
            <a:r>
              <a:rPr lang="en-US" sz="2400" dirty="0"/>
              <a:t>pathogens may </a:t>
            </a:r>
            <a:r>
              <a:rPr lang="en-US" sz="2400" dirty="0">
                <a:solidFill>
                  <a:srgbClr val="009900"/>
                </a:solidFill>
              </a:rPr>
              <a:t>speed </a:t>
            </a:r>
            <a:r>
              <a:rPr lang="en-US" sz="2400" dirty="0"/>
              <a:t>disease progression. </a:t>
            </a:r>
          </a:p>
          <a:p>
            <a:pPr algn="l" rtl="0">
              <a:buNone/>
            </a:pPr>
            <a:r>
              <a:rPr lang="en-US" sz="2400" dirty="0"/>
              <a:t>During the asymptomatic phase, viral replication continues within infected lymphoid cells (mainly CD4+ T cells).</a:t>
            </a:r>
          </a:p>
          <a:p>
            <a:pPr algn="l" rtl="0">
              <a:buNone/>
            </a:pPr>
            <a:r>
              <a:rPr lang="en-US" sz="2400" dirty="0"/>
              <a:t> Infected immune cells are destroyed by the virus and,    eventually, the host becomes immunocompromised.</a:t>
            </a:r>
            <a:endParaRPr lang="en-US" sz="2400" u="sng" dirty="0"/>
          </a:p>
          <a:p>
            <a:pPr algn="l" rtl="0">
              <a:buNone/>
            </a:pPr>
            <a:endParaRPr lang="ar-IQ" sz="24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1127690247"/>
      </p:ext>
    </p:extLst>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0235" y="1447800"/>
            <a:ext cx="8329642" cy="5857916"/>
          </a:xfrm>
        </p:spPr>
        <p:txBody>
          <a:bodyPr>
            <a:normAutofit/>
          </a:bodyPr>
          <a:lstStyle/>
          <a:p>
            <a:pPr algn="l" rtl="0">
              <a:buNone/>
            </a:pPr>
            <a:r>
              <a:rPr lang="en-US" sz="2400" dirty="0"/>
              <a:t>In this </a:t>
            </a:r>
            <a:r>
              <a:rPr lang="en-US" sz="2400" dirty="0" err="1"/>
              <a:t>immunocompromised</a:t>
            </a:r>
            <a:r>
              <a:rPr lang="en-US" sz="2400" dirty="0"/>
              <a:t> state, the HIV-infected individual is vulnerable to a variety of opportunistic viral, bacterial, fungal and parasitic infections. Opportunistic pathogens such as </a:t>
            </a:r>
            <a:r>
              <a:rPr lang="en-US" sz="2400" i="1" dirty="0">
                <a:solidFill>
                  <a:srgbClr val="FF3300"/>
                </a:solidFill>
              </a:rPr>
              <a:t>Pneumocystis </a:t>
            </a:r>
            <a:r>
              <a:rPr lang="en-US" sz="2400" i="1" dirty="0" err="1">
                <a:solidFill>
                  <a:srgbClr val="FF3300"/>
                </a:solidFill>
              </a:rPr>
              <a:t>carinii</a:t>
            </a:r>
            <a:r>
              <a:rPr lang="en-US" sz="2400" dirty="0"/>
              <a:t>, </a:t>
            </a:r>
            <a:r>
              <a:rPr lang="en-US" sz="2400" i="1" dirty="0">
                <a:solidFill>
                  <a:srgbClr val="FF3300"/>
                </a:solidFill>
              </a:rPr>
              <a:t>Cryptosporidium </a:t>
            </a:r>
            <a:r>
              <a:rPr lang="en-US" sz="2400" dirty="0"/>
              <a:t>and </a:t>
            </a:r>
            <a:r>
              <a:rPr lang="en-US" sz="2400" i="1" dirty="0">
                <a:solidFill>
                  <a:srgbClr val="FF3300"/>
                </a:solidFill>
              </a:rPr>
              <a:t>Cryptococcus</a:t>
            </a:r>
            <a:r>
              <a:rPr lang="en-US" sz="2400" i="1" dirty="0"/>
              <a:t> </a:t>
            </a:r>
            <a:r>
              <a:rPr lang="en-US" sz="2400" dirty="0"/>
              <a:t>.</a:t>
            </a:r>
          </a:p>
          <a:p>
            <a:pPr algn="l" rtl="0">
              <a:buNone/>
            </a:pPr>
            <a:r>
              <a:rPr lang="en-US" sz="2400" dirty="0"/>
              <a:t>Patients who are severely </a:t>
            </a:r>
            <a:r>
              <a:rPr lang="en-US" sz="2400" dirty="0" err="1"/>
              <a:t>immunocompromised</a:t>
            </a:r>
            <a:r>
              <a:rPr lang="en-US" sz="2400" dirty="0"/>
              <a:t> are also at risk for the development of certain </a:t>
            </a:r>
            <a:r>
              <a:rPr lang="en-US" sz="2400" dirty="0" err="1">
                <a:solidFill>
                  <a:srgbClr val="FF3300"/>
                </a:solidFill>
              </a:rPr>
              <a:t>neoplasms</a:t>
            </a:r>
            <a:r>
              <a:rPr lang="en-US" sz="2400" dirty="0">
                <a:solidFill>
                  <a:srgbClr val="FF3300"/>
                </a:solidFill>
              </a:rPr>
              <a:t>,</a:t>
            </a:r>
            <a:r>
              <a:rPr lang="en-US" sz="2400" dirty="0"/>
              <a:t> including </a:t>
            </a:r>
            <a:r>
              <a:rPr lang="en-US" sz="2400" dirty="0">
                <a:solidFill>
                  <a:srgbClr val="FF3300"/>
                </a:solidFill>
              </a:rPr>
              <a:t>Kaposi sarcoma</a:t>
            </a:r>
            <a:r>
              <a:rPr lang="en-US" sz="2400" dirty="0"/>
              <a:t>, </a:t>
            </a:r>
            <a:r>
              <a:rPr lang="en-US" sz="2400" dirty="0">
                <a:solidFill>
                  <a:srgbClr val="FF3300"/>
                </a:solidFill>
              </a:rPr>
              <a:t>human </a:t>
            </a:r>
            <a:r>
              <a:rPr lang="en-US" sz="2400" dirty="0" err="1">
                <a:solidFill>
                  <a:srgbClr val="FF3300"/>
                </a:solidFill>
              </a:rPr>
              <a:t>papillom</a:t>
            </a:r>
            <a:r>
              <a:rPr lang="en-US" sz="2400" dirty="0">
                <a:solidFill>
                  <a:srgbClr val="FF3300"/>
                </a:solidFill>
              </a:rPr>
              <a:t> a virus-related cervical cancers</a:t>
            </a:r>
            <a:r>
              <a:rPr lang="en-US" sz="2400" dirty="0"/>
              <a:t> and some </a:t>
            </a:r>
            <a:r>
              <a:rPr lang="en-US" sz="2400" dirty="0">
                <a:solidFill>
                  <a:srgbClr val="FF3300"/>
                </a:solidFill>
              </a:rPr>
              <a:t>lymphomas.</a:t>
            </a:r>
            <a:r>
              <a:rPr lang="en-US" sz="2400" dirty="0"/>
              <a:t> The development of opportunistic infections or neoplasms in a patient infected with HIV defines the acute immunodeficiency syndrome (AIDS). </a:t>
            </a:r>
          </a:p>
          <a:p>
            <a:pPr algn="l" rtl="0">
              <a:buNone/>
            </a:pPr>
            <a:endParaRPr lang="ar-IQ" sz="24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436413011"/>
      </p:ext>
    </p:extLst>
  </p:cSld>
  <p:clrMapOvr>
    <a:masterClrMapping/>
  </p:clrMapOvr>
  <p:transition>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8372" y="1371600"/>
            <a:ext cx="8229600" cy="5626121"/>
          </a:xfrm>
        </p:spPr>
        <p:txBody>
          <a:bodyPr>
            <a:normAutofit/>
          </a:bodyPr>
          <a:lstStyle/>
          <a:p>
            <a:pPr algn="l" rtl="0">
              <a:buNone/>
            </a:pPr>
            <a:r>
              <a:rPr lang="en-US" sz="2400" u="sng" dirty="0"/>
              <a:t>Diagnosis of HIV&amp; monitoring:</a:t>
            </a:r>
            <a:endParaRPr lang="en-US" sz="2400" dirty="0"/>
          </a:p>
          <a:p>
            <a:pPr algn="l" rtl="0">
              <a:buNone/>
            </a:pPr>
            <a:r>
              <a:rPr lang="en-US" sz="2400" dirty="0"/>
              <a:t>By finding </a:t>
            </a:r>
            <a:r>
              <a:rPr lang="en-US" sz="2400" dirty="0">
                <a:solidFill>
                  <a:srgbClr val="990099"/>
                </a:solidFill>
              </a:rPr>
              <a:t>antibodies to </a:t>
            </a:r>
            <a:r>
              <a:rPr lang="en-US" sz="2400" dirty="0" err="1">
                <a:solidFill>
                  <a:srgbClr val="990099"/>
                </a:solidFill>
              </a:rPr>
              <a:t>gp</a:t>
            </a:r>
            <a:r>
              <a:rPr lang="en-US" sz="2400" dirty="0">
                <a:solidFill>
                  <a:srgbClr val="990099"/>
                </a:solidFill>
              </a:rPr>
              <a:t> 120</a:t>
            </a:r>
            <a:r>
              <a:rPr lang="en-US" sz="2400" dirty="0"/>
              <a:t>,(outer membrane protein binds to CD4 receptor)</a:t>
            </a:r>
          </a:p>
          <a:p>
            <a:pPr algn="l" rtl="0">
              <a:buNone/>
            </a:pPr>
            <a:r>
              <a:rPr lang="en-US" sz="2400" dirty="0"/>
              <a:t>During </a:t>
            </a:r>
            <a:r>
              <a:rPr lang="en-US" sz="2400" dirty="0" err="1"/>
              <a:t>seroconversion</a:t>
            </a:r>
            <a:r>
              <a:rPr lang="en-US" sz="2400" dirty="0"/>
              <a:t> </a:t>
            </a:r>
            <a:r>
              <a:rPr lang="en-US" sz="2400" dirty="0">
                <a:solidFill>
                  <a:srgbClr val="990099"/>
                </a:solidFill>
              </a:rPr>
              <a:t>p24 antigen (p24 </a:t>
            </a:r>
            <a:r>
              <a:rPr lang="en-US" sz="2400" dirty="0"/>
              <a:t>is a viral protein surround the RNA and enzymes present within the core of the virus)   is detectable in the serum before antibodies are produced.</a:t>
            </a:r>
          </a:p>
          <a:p>
            <a:pPr algn="l" rtl="0">
              <a:buNone/>
            </a:pPr>
            <a:r>
              <a:rPr lang="en-US" sz="2400" dirty="0"/>
              <a:t>Normal lymphocyte CD4  level in peripheral blood is 0.5% , the risk of AIDS developing within 1 year if CD4 level drop to&lt;0.2%.</a:t>
            </a:r>
            <a:endParaRPr lang="ar-IQ" sz="24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762532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914400"/>
            <a:ext cx="8715436" cy="6429420"/>
          </a:xfrm>
        </p:spPr>
        <p:txBody>
          <a:bodyPr>
            <a:normAutofit/>
          </a:bodyPr>
          <a:lstStyle/>
          <a:p>
            <a:pPr algn="l" rtl="0">
              <a:buNone/>
            </a:pPr>
            <a:r>
              <a:rPr lang="en-US" sz="2400" u="sng" dirty="0"/>
              <a:t>Gynecological manifestations:</a:t>
            </a:r>
            <a:endParaRPr lang="en-US" sz="2400" dirty="0"/>
          </a:p>
          <a:p>
            <a:pPr algn="l" rtl="0"/>
            <a:r>
              <a:rPr lang="en-US" sz="2400" dirty="0">
                <a:solidFill>
                  <a:srgbClr val="FF33CC"/>
                </a:solidFill>
              </a:rPr>
              <a:t>HPV infection flourishes</a:t>
            </a:r>
            <a:r>
              <a:rPr lang="en-US" sz="2400" dirty="0"/>
              <a:t>, genital warts often persist despite aggressive surgical treatment.</a:t>
            </a:r>
          </a:p>
          <a:p>
            <a:pPr algn="l" rtl="0"/>
            <a:r>
              <a:rPr lang="en-US" sz="2400" dirty="0">
                <a:solidFill>
                  <a:srgbClr val="FF33CC"/>
                </a:solidFill>
              </a:rPr>
              <a:t>Chronic HPV infection </a:t>
            </a:r>
            <a:r>
              <a:rPr lang="en-US" sz="2400" dirty="0"/>
              <a:t>can result in cervical carcinoma, </a:t>
            </a:r>
            <a:r>
              <a:rPr lang="en-US" sz="2400" dirty="0" err="1"/>
              <a:t>vulval</a:t>
            </a:r>
            <a:r>
              <a:rPr lang="en-US" sz="2400" dirty="0"/>
              <a:t> intraepithelial neoplasia, most physician perform cervical cytology </a:t>
            </a:r>
            <a:r>
              <a:rPr lang="en-US" sz="2400" dirty="0">
                <a:solidFill>
                  <a:srgbClr val="FF33CC"/>
                </a:solidFill>
              </a:rPr>
              <a:t>annually</a:t>
            </a:r>
            <a:r>
              <a:rPr lang="en-US" sz="2400" dirty="0"/>
              <a:t> in women with HIV</a:t>
            </a:r>
          </a:p>
          <a:p>
            <a:pPr algn="l" rtl="0"/>
            <a:r>
              <a:rPr lang="en-US" sz="2400" dirty="0">
                <a:solidFill>
                  <a:srgbClr val="FF33CC"/>
                </a:solidFill>
              </a:rPr>
              <a:t>Postpartum endometritis is commoner </a:t>
            </a:r>
            <a:r>
              <a:rPr lang="en-US" sz="2400" dirty="0"/>
              <a:t>in this group of women.</a:t>
            </a:r>
          </a:p>
          <a:p>
            <a:pPr algn="l" rtl="0"/>
            <a:r>
              <a:rPr lang="en-US" sz="2400" dirty="0"/>
              <a:t>Eruption of </a:t>
            </a:r>
            <a:r>
              <a:rPr lang="en-US" sz="2400" dirty="0">
                <a:solidFill>
                  <a:srgbClr val="FF33CC"/>
                </a:solidFill>
              </a:rPr>
              <a:t>secondary HSV may become wide spread</a:t>
            </a:r>
            <a:r>
              <a:rPr lang="en-US" sz="2400" dirty="0"/>
              <a:t>, severe and persist for weeks if not diagnosed and treated.</a:t>
            </a:r>
          </a:p>
          <a:p>
            <a:pPr algn="l" rtl="0"/>
            <a:r>
              <a:rPr lang="en-US" sz="2400" dirty="0"/>
              <a:t>HIV-infected women are urged to </a:t>
            </a:r>
            <a:r>
              <a:rPr lang="en-US" sz="2400" dirty="0">
                <a:solidFill>
                  <a:srgbClr val="FF33CC"/>
                </a:solidFill>
              </a:rPr>
              <a:t>use condom </a:t>
            </a:r>
            <a:r>
              <a:rPr lang="en-US" sz="2400" dirty="0"/>
              <a:t>to prevent them transmitting the infection and are </a:t>
            </a:r>
            <a:r>
              <a:rPr lang="en-US" sz="2400" dirty="0" err="1"/>
              <a:t>adviced</a:t>
            </a:r>
            <a:r>
              <a:rPr lang="en-US" sz="2400" dirty="0"/>
              <a:t> to use </a:t>
            </a:r>
            <a:r>
              <a:rPr lang="en-US" sz="2400" dirty="0">
                <a:solidFill>
                  <a:srgbClr val="FF33CC"/>
                </a:solidFill>
              </a:rPr>
              <a:t>more         reliable form of contraception </a:t>
            </a:r>
            <a:r>
              <a:rPr lang="en-US" sz="2400" dirty="0"/>
              <a:t>antiretroviral agents may              interfere with the metabolism of synthetic </a:t>
            </a:r>
            <a:r>
              <a:rPr lang="en-US" sz="2400" dirty="0" err="1"/>
              <a:t>oestrogens</a:t>
            </a:r>
            <a:r>
              <a:rPr lang="en-US" sz="2400" dirty="0"/>
              <a:t>.</a:t>
            </a:r>
          </a:p>
          <a:p>
            <a:pPr marL="0" indent="0" algn="l" rtl="0">
              <a:buNone/>
            </a:pPr>
            <a:r>
              <a:rPr lang="en-US" sz="2400" dirty="0"/>
              <a:t>.</a:t>
            </a:r>
          </a:p>
          <a:p>
            <a:pPr algn="l" rtl="0">
              <a:buNone/>
            </a:pPr>
            <a:endParaRPr lang="ar-IQ" sz="24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49014" y="5167112"/>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1337769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50443" y="844348"/>
            <a:ext cx="8401080" cy="5929354"/>
          </a:xfrm>
        </p:spPr>
        <p:txBody>
          <a:bodyPr>
            <a:noAutofit/>
          </a:bodyPr>
          <a:lstStyle/>
          <a:p>
            <a:pPr algn="l" rtl="0">
              <a:buNone/>
            </a:pPr>
            <a:r>
              <a:rPr lang="en-US" sz="2400" u="sng" dirty="0" err="1">
                <a:solidFill>
                  <a:srgbClr val="990099"/>
                </a:solidFill>
              </a:rPr>
              <a:t>Chancroid</a:t>
            </a:r>
            <a:endParaRPr lang="en-US" sz="2400" u="sng" dirty="0">
              <a:solidFill>
                <a:srgbClr val="990099"/>
              </a:solidFill>
            </a:endParaRPr>
          </a:p>
          <a:p>
            <a:pPr algn="l" rtl="0">
              <a:buNone/>
            </a:pPr>
            <a:r>
              <a:rPr lang="en-US" sz="2400" dirty="0"/>
              <a:t>is caused by </a:t>
            </a:r>
            <a:r>
              <a:rPr lang="en-US" sz="2400" i="1" dirty="0" err="1"/>
              <a:t>Haemophilus</a:t>
            </a:r>
            <a:r>
              <a:rPr lang="en-US" sz="2400" i="1" dirty="0"/>
              <a:t> </a:t>
            </a:r>
            <a:r>
              <a:rPr lang="en-US" sz="2400" i="1" dirty="0" err="1">
                <a:solidFill>
                  <a:srgbClr val="990099"/>
                </a:solidFill>
              </a:rPr>
              <a:t>d</a:t>
            </a:r>
            <a:r>
              <a:rPr lang="en-US" sz="2400" i="1" dirty="0" err="1"/>
              <a:t>ucreyi</a:t>
            </a:r>
            <a:r>
              <a:rPr lang="en-US" sz="2400" dirty="0"/>
              <a:t>. The lesions, called </a:t>
            </a:r>
            <a:r>
              <a:rPr lang="en-US" sz="2400" i="1" dirty="0"/>
              <a:t>soft chancres</a:t>
            </a:r>
            <a:r>
              <a:rPr lang="en-US" sz="2400" dirty="0"/>
              <a:t>, are painful and are usually</a:t>
            </a:r>
          </a:p>
          <a:p>
            <a:pPr algn="l" rtl="0">
              <a:buNone/>
            </a:pPr>
            <a:r>
              <a:rPr lang="en-US" sz="2400" dirty="0"/>
              <a:t>accompanied by pelvic </a:t>
            </a:r>
            <a:r>
              <a:rPr lang="en-US" sz="2400" dirty="0" err="1"/>
              <a:t>adenopathy</a:t>
            </a:r>
            <a:r>
              <a:rPr lang="en-US" sz="2400" dirty="0"/>
              <a:t>. Diagnosis is made clinically and confirmed with cultures. Treatment</a:t>
            </a:r>
          </a:p>
          <a:p>
            <a:pPr algn="l" rtl="0">
              <a:buNone/>
            </a:pPr>
            <a:r>
              <a:rPr lang="en-US" sz="2400" dirty="0"/>
              <a:t>is with </a:t>
            </a:r>
            <a:r>
              <a:rPr lang="en-US" sz="2400" dirty="0" err="1"/>
              <a:t>azithromycin</a:t>
            </a:r>
            <a:r>
              <a:rPr lang="en-US" sz="2400" dirty="0"/>
              <a:t>, 1 g orally in a single dose, or </a:t>
            </a:r>
            <a:r>
              <a:rPr lang="en-US" sz="2400" dirty="0" err="1"/>
              <a:t>ceftriaxone</a:t>
            </a:r>
            <a:r>
              <a:rPr lang="en-US" sz="2400" dirty="0"/>
              <a:t> 250 mg intramuscularly in a single dose.</a:t>
            </a:r>
          </a:p>
          <a:p>
            <a:pPr algn="l" rtl="0">
              <a:buNone/>
            </a:pPr>
            <a:r>
              <a:rPr lang="en-US" sz="2400" u="sng" dirty="0" err="1">
                <a:solidFill>
                  <a:srgbClr val="990099"/>
                </a:solidFill>
              </a:rPr>
              <a:t>Granuloma</a:t>
            </a:r>
            <a:r>
              <a:rPr lang="en-US" sz="2400" u="sng" dirty="0">
                <a:solidFill>
                  <a:srgbClr val="990099"/>
                </a:solidFill>
              </a:rPr>
              <a:t> </a:t>
            </a:r>
            <a:r>
              <a:rPr lang="en-US" sz="2400" u="sng" dirty="0" err="1">
                <a:solidFill>
                  <a:srgbClr val="990099"/>
                </a:solidFill>
              </a:rPr>
              <a:t>inguinale</a:t>
            </a:r>
            <a:r>
              <a:rPr lang="en-US" sz="2400" u="sng" dirty="0">
                <a:solidFill>
                  <a:srgbClr val="990099"/>
                </a:solidFill>
              </a:rPr>
              <a:t> (</a:t>
            </a:r>
            <a:r>
              <a:rPr lang="en-US" sz="2400" u="sng" dirty="0" err="1">
                <a:solidFill>
                  <a:srgbClr val="990099"/>
                </a:solidFill>
              </a:rPr>
              <a:t>donovanosis</a:t>
            </a:r>
            <a:r>
              <a:rPr lang="en-US" sz="2400" u="sng" dirty="0">
                <a:solidFill>
                  <a:srgbClr val="990099"/>
                </a:solidFill>
              </a:rPr>
              <a:t>) </a:t>
            </a:r>
          </a:p>
          <a:p>
            <a:pPr algn="l" rtl="0">
              <a:buNone/>
            </a:pPr>
            <a:r>
              <a:rPr lang="en-US" sz="2400" dirty="0"/>
              <a:t>is caused by </a:t>
            </a:r>
            <a:r>
              <a:rPr lang="en-US" sz="2400" i="1" dirty="0" err="1"/>
              <a:t>Calymmatobacterium</a:t>
            </a:r>
            <a:r>
              <a:rPr lang="en-US" sz="2400" i="1" dirty="0"/>
              <a:t> </a:t>
            </a:r>
            <a:r>
              <a:rPr lang="en-US" sz="2400" i="1" dirty="0" err="1">
                <a:solidFill>
                  <a:srgbClr val="990099"/>
                </a:solidFill>
              </a:rPr>
              <a:t>granuloma</a:t>
            </a:r>
            <a:r>
              <a:rPr lang="en-US" sz="2400" i="1" dirty="0" err="1"/>
              <a:t>tis</a:t>
            </a:r>
            <a:r>
              <a:rPr lang="en-US" sz="2400" dirty="0"/>
              <a:t>. The lesions are red and raised. Treatment is with </a:t>
            </a:r>
            <a:r>
              <a:rPr lang="en-US" sz="2400" dirty="0" err="1"/>
              <a:t>doxycycline</a:t>
            </a:r>
            <a:r>
              <a:rPr lang="en-US" sz="2400" dirty="0"/>
              <a:t>, 100 mg twice a day for a minimum of 3 weeks.</a:t>
            </a:r>
          </a:p>
          <a:p>
            <a:pPr algn="l" rtl="0"/>
            <a:endParaRPr lang="ar-IQ" sz="2400"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695408537"/>
      </p:ext>
    </p:extLst>
  </p:cSld>
  <p:clrMapOvr>
    <a:masterClrMapping/>
  </p:clrMapOvr>
  <p:transition>
    <p:spli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u="sng" dirty="0" err="1">
                <a:solidFill>
                  <a:srgbClr val="990099"/>
                </a:solidFill>
              </a:rPr>
              <a:t>Lymphogranuloma</a:t>
            </a:r>
            <a:r>
              <a:rPr lang="en-US" u="sng" dirty="0">
                <a:solidFill>
                  <a:srgbClr val="990099"/>
                </a:solidFill>
              </a:rPr>
              <a:t> </a:t>
            </a:r>
            <a:r>
              <a:rPr lang="en-US" u="sng" dirty="0" err="1">
                <a:solidFill>
                  <a:srgbClr val="990099"/>
                </a:solidFill>
              </a:rPr>
              <a:t>venereum</a:t>
            </a:r>
            <a:r>
              <a:rPr lang="en-US" u="sng" dirty="0">
                <a:solidFill>
                  <a:srgbClr val="990099"/>
                </a:solidFill>
              </a:rPr>
              <a:t> </a:t>
            </a:r>
          </a:p>
          <a:p>
            <a:pPr>
              <a:buNone/>
            </a:pPr>
            <a:r>
              <a:rPr lang="en-US" dirty="0"/>
              <a:t>is caused by </a:t>
            </a:r>
            <a:r>
              <a:rPr lang="en-US" i="1" dirty="0"/>
              <a:t>C. trachomatis</a:t>
            </a:r>
            <a:r>
              <a:rPr lang="en-US" dirty="0"/>
              <a:t>. Vesicles progress to </a:t>
            </a:r>
            <a:r>
              <a:rPr lang="en-US" u="sng" dirty="0">
                <a:solidFill>
                  <a:srgbClr val="FF33CC"/>
                </a:solidFill>
              </a:rPr>
              <a:t>bubo</a:t>
            </a:r>
            <a:r>
              <a:rPr lang="en-US" dirty="0">
                <a:solidFill>
                  <a:srgbClr val="FF33CC"/>
                </a:solidFill>
              </a:rPr>
              <a:t> </a:t>
            </a:r>
            <a:r>
              <a:rPr lang="en-US" dirty="0"/>
              <a:t>formation. A complement fixation test is available for diagnosis. Treatment is with doxycycline, 100 mg twice a day for at least 3 weeks.</a:t>
            </a:r>
          </a:p>
          <a:p>
            <a:endParaRPr lang="en-US" dirty="0"/>
          </a:p>
        </p:txBody>
      </p:sp>
      <p:sp>
        <p:nvSpPr>
          <p:cNvPr id="4" name="object 4"/>
          <p:cNvSpPr/>
          <p:nvPr/>
        </p:nvSpPr>
        <p:spPr>
          <a:xfrm>
            <a:off x="0" y="9144"/>
            <a:ext cx="374136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78372" y="71119"/>
            <a:ext cx="2822028"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14800" y="46928"/>
            <a:ext cx="636183"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7620"/>
            <a:ext cx="3961602"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562600" y="22351"/>
            <a:ext cx="284797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703088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1844675"/>
            <a:ext cx="8229600" cy="2160588"/>
          </a:xfrm>
        </p:spPr>
        <p:txBody>
          <a:bodyPr/>
          <a:lstStyle/>
          <a:p>
            <a:pPr eaLnBrk="1" hangingPunct="1"/>
            <a:r>
              <a:rPr lang="en-US" sz="8000" dirty="0">
                <a:solidFill>
                  <a:schemeClr val="tx1"/>
                </a:solidFill>
                <a:latin typeface="Lucida Sans Unicode" pitchFamily="34" charset="0"/>
              </a:rPr>
              <a:t>Thank you</a:t>
            </a:r>
            <a:endParaRPr lang="th-TH" sz="8000" dirty="0">
              <a:solidFill>
                <a:schemeClr val="tx1"/>
              </a:solidFill>
              <a:latin typeface="Lucida Sans Unicode"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315027"/>
          </a:xfrm>
          <a:prstGeom prst="rect">
            <a:avLst/>
          </a:prstGeom>
        </p:spPr>
        <p:txBody>
          <a:bodyPr wrap="square">
            <a:spAutoFit/>
          </a:bodyPr>
          <a:lstStyle/>
          <a:p>
            <a:pPr algn="l"/>
            <a:r>
              <a:rPr lang="en-GB" sz="2800" i="1" dirty="0">
                <a:cs typeface="+mj-cs"/>
              </a:rPr>
              <a:t>Chlamydia Trachomatis</a:t>
            </a:r>
            <a:r>
              <a:rPr lang="en-GB" sz="2800" dirty="0">
                <a:cs typeface="+mj-cs"/>
              </a:rPr>
              <a:t> is a Gram – ve</a:t>
            </a:r>
            <a:endParaRPr lang="ar-IQ" sz="2800" dirty="0">
              <a:cs typeface="+mj-cs"/>
            </a:endParaRPr>
          </a:p>
          <a:p>
            <a:pPr algn="l"/>
            <a:r>
              <a:rPr lang="en-GB" sz="2800" dirty="0">
                <a:cs typeface="+mj-cs"/>
              </a:rPr>
              <a:t> obligate intracellular bacterium.</a:t>
            </a:r>
            <a:endParaRPr lang="en-US" sz="2800" dirty="0">
              <a:cs typeface="+mj-cs"/>
            </a:endParaRPr>
          </a:p>
          <a:p>
            <a:pPr algn="l"/>
            <a:r>
              <a:rPr lang="en-GB" sz="2800" dirty="0">
                <a:cs typeface="+mj-cs"/>
              </a:rPr>
              <a:t> </a:t>
            </a:r>
            <a:r>
              <a:rPr lang="en-US" sz="2800" dirty="0">
                <a:cs typeface="+mj-cs"/>
              </a:rPr>
              <a:t>The infective form is the elementary body, which develops within the host cell into the reticulate body. The reticulate body replicates eventually reverting back to elementary bodies, which leave the cell to infect other cells. </a:t>
            </a:r>
          </a:p>
          <a:p>
            <a:pPr algn="l" rtl="0"/>
            <a:endParaRPr lang="en-US" sz="2800" dirty="0">
              <a:cs typeface="+mj-cs"/>
            </a:endParaRPr>
          </a:p>
          <a:p>
            <a:pPr algn="l"/>
            <a:r>
              <a:rPr lang="en-GB" sz="2800" dirty="0">
                <a:cs typeface="+mj-cs"/>
              </a:rPr>
              <a:t> </a:t>
            </a:r>
            <a:endParaRPr lang="en-US" sz="2800" dirty="0">
              <a:cs typeface="+mj-cs"/>
            </a:endParaRPr>
          </a:p>
        </p:txBody>
      </p:sp>
      <p:sp>
        <p:nvSpPr>
          <p:cNvPr id="5" name="Title 2"/>
          <p:cNvSpPr txBox="1">
            <a:spLocks noGrp="1"/>
          </p:cNvSpPr>
          <p:nvPr>
            <p:ph type="title"/>
          </p:nvPr>
        </p:nvSpPr>
        <p:spPr>
          <a:xfrm>
            <a:off x="469232" y="570615"/>
            <a:ext cx="8229600" cy="1143000"/>
          </a:xfrm>
          <a:prstGeom prst="rect">
            <a:avLst/>
          </a:prstGeom>
        </p:spPr>
        <p:txBody>
          <a:bodyPr>
            <a:normAutofit/>
          </a:bodyPr>
          <a:lstStyle>
            <a:lvl1pPr>
              <a:defRPr>
                <a:latin typeface="+mj-lt"/>
                <a:ea typeface="+mj-ea"/>
                <a:cs typeface="+mj-cs"/>
              </a:defRPr>
            </a:lvl1pPr>
          </a:lstStyle>
          <a:p>
            <a:pPr algn="l" rtl="0"/>
            <a:r>
              <a:rPr lang="en-US" sz="3200" b="1" dirty="0">
                <a:solidFill>
                  <a:srgbClr val="FF0000"/>
                </a:solidFill>
                <a:latin typeface="Times New Roman" pitchFamily="18" charset="0"/>
                <a:cs typeface="Times New Roman" pitchFamily="18" charset="0"/>
              </a:rPr>
              <a:t>Chlamydial  infections</a:t>
            </a:r>
            <a:endParaRPr lang="en-US" sz="3200" b="1" baseline="30000" dirty="0">
              <a:solidFill>
                <a:srgbClr val="FF0000"/>
              </a:solidFill>
              <a:latin typeface="Times New Roman" pitchFamily="18" charset="0"/>
              <a:cs typeface="Times New Roman" pitchFamily="18" charset="0"/>
            </a:endParaRPr>
          </a:p>
        </p:txBody>
      </p:sp>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7"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8"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0"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194984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noGrp="1"/>
          </p:cNvSpPr>
          <p:nvPr>
            <p:ph type="title"/>
          </p:nvPr>
        </p:nvSpPr>
        <p:spPr>
          <a:xfrm>
            <a:off x="457200" y="725151"/>
            <a:ext cx="8229600" cy="1143000"/>
          </a:xfrm>
          <a:prstGeom prst="rect">
            <a:avLst/>
          </a:prstGeom>
        </p:spPr>
        <p:txBody>
          <a:bodyPr/>
          <a:lstStyle>
            <a:lvl1pPr>
              <a:defRPr>
                <a:latin typeface="+mj-lt"/>
                <a:ea typeface="+mj-ea"/>
                <a:cs typeface="+mj-cs"/>
              </a:defRPr>
            </a:lvl1pPr>
          </a:lstStyle>
          <a:p>
            <a:pPr rtl="0"/>
            <a:r>
              <a:rPr lang="en-GB" sz="3200" b="1" dirty="0">
                <a:solidFill>
                  <a:srgbClr val="FF0000"/>
                </a:solidFill>
                <a:latin typeface="Times New Roman" pitchFamily="18" charset="0"/>
                <a:cs typeface="Times New Roman" pitchFamily="18" charset="0"/>
              </a:rPr>
              <a:t> Clinical Presentations</a:t>
            </a:r>
            <a:endParaRPr lang="ar-IQ" sz="3200" b="1" dirty="0">
              <a:solidFill>
                <a:srgbClr val="FF0000"/>
              </a:solidFill>
              <a:latin typeface="Times New Roman" pitchFamily="18" charset="0"/>
              <a:cs typeface="Times New Roman" pitchFamily="18" charset="0"/>
            </a:endParaRPr>
          </a:p>
        </p:txBody>
      </p:sp>
      <p:sp>
        <p:nvSpPr>
          <p:cNvPr id="5" name="عنصر نائب للمحتوى 2"/>
          <p:cNvSpPr txBox="1">
            <a:spLocks noGrp="1"/>
          </p:cNvSpPr>
          <p:nvPr>
            <p:ph idx="1"/>
          </p:nvPr>
        </p:nvSpPr>
        <p:spPr>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a:r>
              <a:rPr lang="en-GB" sz="2800" b="1" i="1" u="sng" dirty="0">
                <a:latin typeface="Times New Roman" pitchFamily="18" charset="0"/>
                <a:cs typeface="Times New Roman" pitchFamily="18" charset="0"/>
              </a:rPr>
              <a:t>A - in Males</a:t>
            </a:r>
            <a:r>
              <a:rPr lang="en-US" sz="2800" b="1" i="1" u="sng" dirty="0">
                <a:latin typeface="Times New Roman" pitchFamily="18" charset="0"/>
                <a:cs typeface="Times New Roman" pitchFamily="18" charset="0"/>
              </a:rPr>
              <a:t> :- </a:t>
            </a:r>
            <a:endParaRPr lang="en-US" sz="2800" b="1" dirty="0">
              <a:latin typeface="Times New Roman" pitchFamily="18" charset="0"/>
              <a:cs typeface="Times New Roman" pitchFamily="18" charset="0"/>
            </a:endParaRPr>
          </a:p>
          <a:p>
            <a:pPr algn="l" rtl="0"/>
            <a:r>
              <a:rPr lang="en-US" sz="2800" b="1" dirty="0">
                <a:latin typeface="Times New Roman" pitchFamily="18" charset="0"/>
                <a:cs typeface="Times New Roman" pitchFamily="18" charset="0"/>
              </a:rPr>
              <a:t>Urethritis</a:t>
            </a:r>
          </a:p>
          <a:p>
            <a:pPr algn="l" rtl="0"/>
            <a:r>
              <a:rPr lang="en-US" sz="2800" dirty="0">
                <a:latin typeface="Times New Roman" pitchFamily="18" charset="0"/>
                <a:cs typeface="Times New Roman" pitchFamily="18" charset="0"/>
              </a:rPr>
              <a:t> ( Dysurea , urethral discharge, voiding difficulty ) </a:t>
            </a:r>
          </a:p>
          <a:p>
            <a:pPr algn="l" rtl="0"/>
            <a:r>
              <a:rPr lang="en-US" sz="2800" b="1" dirty="0">
                <a:latin typeface="Times New Roman" pitchFamily="18" charset="0"/>
                <a:cs typeface="Times New Roman" pitchFamily="18" charset="0"/>
              </a:rPr>
              <a:t>My be associated with :-</a:t>
            </a:r>
          </a:p>
          <a:p>
            <a:pPr algn="l" rtl="0">
              <a:buFont typeface="Wingdings" pitchFamily="2" charset="2"/>
              <a:buChar char="ü"/>
            </a:pPr>
            <a:r>
              <a:rPr lang="en-US" sz="2800" b="1" dirty="0">
                <a:latin typeface="Times New Roman" pitchFamily="18" charset="0"/>
                <a:cs typeface="Times New Roman" pitchFamily="18" charset="0"/>
              </a:rPr>
              <a:t> Acute Epididymitis . </a:t>
            </a:r>
          </a:p>
          <a:p>
            <a:pPr algn="l" rtl="0">
              <a:buFont typeface="Wingdings" pitchFamily="2" charset="2"/>
              <a:buChar char="ü"/>
            </a:pPr>
            <a:r>
              <a:rPr lang="en-US" sz="2800" b="1" dirty="0">
                <a:latin typeface="Times New Roman" pitchFamily="18" charset="0"/>
                <a:cs typeface="Times New Roman" pitchFamily="18" charset="0"/>
              </a:rPr>
              <a:t>Reiters syndrome – </a:t>
            </a:r>
            <a:r>
              <a:rPr lang="en-US" sz="2800" dirty="0">
                <a:latin typeface="Times New Roman" pitchFamily="18" charset="0"/>
                <a:cs typeface="Times New Roman" pitchFamily="18" charset="0"/>
              </a:rPr>
              <a:t>Urethritis, conjunctivitis and arthritis are the classical triad of clinical manifestations associated with this syndrome. It predominantly </a:t>
            </a:r>
          </a:p>
          <a:p>
            <a:pPr algn="l" rtl="0"/>
            <a:r>
              <a:rPr lang="en-US" sz="2800" dirty="0">
                <a:latin typeface="Times New Roman" pitchFamily="18" charset="0"/>
                <a:cs typeface="Times New Roman" pitchFamily="18" charset="0"/>
              </a:rPr>
              <a:t>occurs in male patients.</a:t>
            </a:r>
          </a:p>
          <a:p>
            <a:pPr algn="l" rtl="0">
              <a:buFont typeface="Wingdings" pitchFamily="2" charset="2"/>
              <a:buChar char="ü"/>
            </a:pPr>
            <a:r>
              <a:rPr lang="en-US" sz="2800" b="1" dirty="0">
                <a:latin typeface="Times New Roman" pitchFamily="18" charset="0"/>
                <a:cs typeface="Times New Roman" pitchFamily="18" charset="0"/>
              </a:rPr>
              <a:t>Prostatitis.</a:t>
            </a:r>
          </a:p>
        </p:txBody>
      </p:sp>
      <p:sp>
        <p:nvSpPr>
          <p:cNvPr id="6"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7"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8"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10"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373940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95" y="582539"/>
            <a:ext cx="8229600" cy="1143000"/>
          </a:xfrm>
        </p:spPr>
        <p:txBody>
          <a:bodyPr/>
          <a:lstStyle/>
          <a:p>
            <a:r>
              <a:rPr lang="en-GB" b="1" dirty="0">
                <a:solidFill>
                  <a:srgbClr val="FF0000"/>
                </a:solidFill>
                <a:latin typeface="Times New Roman" pitchFamily="18" charset="0"/>
                <a:cs typeface="Times New Roman" pitchFamily="18" charset="0"/>
              </a:rPr>
              <a:t> B- in Females</a:t>
            </a:r>
            <a:endParaRPr lang="en-US" dirty="0"/>
          </a:p>
        </p:txBody>
      </p:sp>
      <p:sp>
        <p:nvSpPr>
          <p:cNvPr id="4" name="عنصر نائب للمحتوى 2"/>
          <p:cNvSpPr txBox="1">
            <a:spLocks noGrp="1"/>
          </p:cNvSpPr>
          <p:nvPr>
            <p:ph idx="1"/>
          </p:nvPr>
        </p:nvSpPr>
        <p:spPr>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a:r>
              <a:rPr lang="en-US" sz="2800" dirty="0">
                <a:latin typeface="Times New Roman" pitchFamily="18" charset="0"/>
                <a:cs typeface="Times New Roman" pitchFamily="18" charset="0"/>
              </a:rPr>
              <a:t>The majority of infections are asymptomatic  , but it may be presented with :- </a:t>
            </a:r>
          </a:p>
          <a:p>
            <a:pPr algn="l" rtl="0">
              <a:buFont typeface="Wingdings" pitchFamily="2" charset="2"/>
              <a:buChar char="q"/>
            </a:pPr>
            <a:r>
              <a:rPr lang="en-US" sz="2800" dirty="0">
                <a:latin typeface="Times New Roman" pitchFamily="18" charset="0"/>
                <a:cs typeface="Times New Roman" pitchFamily="18" charset="0"/>
              </a:rPr>
              <a:t>Mucopurulent discharge ( cervicitis ). </a:t>
            </a:r>
          </a:p>
          <a:p>
            <a:pPr algn="l" rtl="0">
              <a:buFont typeface="Wingdings" pitchFamily="2" charset="2"/>
              <a:buChar char="q"/>
            </a:pPr>
            <a:r>
              <a:rPr lang="en-US" sz="2800" dirty="0">
                <a:latin typeface="Times New Roman" pitchFamily="18" charset="0"/>
                <a:cs typeface="Times New Roman" pitchFamily="18" charset="0"/>
              </a:rPr>
              <a:t>The acute urethral syndrome .</a:t>
            </a:r>
          </a:p>
          <a:p>
            <a:pPr algn="l" rtl="0"/>
            <a:r>
              <a:rPr lang="en-US" sz="2800" dirty="0">
                <a:latin typeface="Times New Roman" pitchFamily="18" charset="0"/>
                <a:cs typeface="Times New Roman" pitchFamily="18" charset="0"/>
              </a:rPr>
              <a:t>      dysuria and frequency. </a:t>
            </a:r>
          </a:p>
          <a:p>
            <a:pPr algn="l" rtl="0">
              <a:buFont typeface="Wingdings" pitchFamily="2" charset="2"/>
              <a:buChar char="q"/>
            </a:pPr>
            <a:r>
              <a:rPr lang="en-US" sz="2800" dirty="0">
                <a:latin typeface="Times New Roman" pitchFamily="18" charset="0"/>
                <a:cs typeface="Times New Roman" pitchFamily="18" charset="0"/>
              </a:rPr>
              <a:t>Pelvic Inflammatory Disease </a:t>
            </a:r>
            <a:r>
              <a:rPr lang="en-US" sz="2800" i="1" dirty="0">
                <a:latin typeface="Times New Roman" pitchFamily="18" charset="0"/>
                <a:cs typeface="Times New Roman" pitchFamily="18" charset="0"/>
              </a:rPr>
              <a:t>      </a:t>
            </a:r>
          </a:p>
          <a:p>
            <a:pPr algn="l" rtl="0">
              <a:buFont typeface="Wingdings" pitchFamily="2" charset="2"/>
              <a:buChar char="q"/>
            </a:pPr>
            <a:r>
              <a:rPr lang="en-US" sz="2800" dirty="0">
                <a:latin typeface="Times New Roman" pitchFamily="18" charset="0"/>
                <a:cs typeface="Times New Roman" pitchFamily="18" charset="0"/>
              </a:rPr>
              <a:t>Perihepatitis</a:t>
            </a:r>
          </a:p>
          <a:p>
            <a:pPr algn="l" rtl="0">
              <a:buFont typeface="Wingdings" pitchFamily="2" charset="2"/>
              <a:buChar char="q"/>
            </a:pPr>
            <a:r>
              <a:rPr lang="en-US" sz="2800" dirty="0">
                <a:latin typeface="Times New Roman" pitchFamily="18" charset="0"/>
                <a:cs typeface="Times New Roman" pitchFamily="18" charset="0"/>
              </a:rPr>
              <a:t>Ocular infection </a:t>
            </a:r>
            <a:endParaRPr lang="ar-IQ" sz="2800" dirty="0">
              <a:latin typeface="Times New Roman" pitchFamily="18" charset="0"/>
              <a:cs typeface="Times New Roman" pitchFamily="18" charset="0"/>
            </a:endParaRPr>
          </a:p>
        </p:txBody>
      </p:sp>
      <p:sp>
        <p:nvSpPr>
          <p:cNvPr id="5"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6"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7"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8"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9"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319351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noGrp="1"/>
          </p:cNvSpPr>
          <p:nvPr>
            <p:ph idx="1"/>
          </p:nvPr>
        </p:nvSpPr>
        <p:spPr>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a:r>
              <a:rPr lang="en-US" sz="3200" b="1" dirty="0">
                <a:solidFill>
                  <a:srgbClr val="FF0000"/>
                </a:solidFill>
                <a:latin typeface="Times New Roman" pitchFamily="18" charset="0"/>
                <a:cs typeface="Times New Roman" pitchFamily="18" charset="0"/>
              </a:rPr>
              <a:t>C- Neonatal  Infection </a:t>
            </a:r>
            <a:endParaRPr lang="en-US" sz="2800" b="1" dirty="0">
              <a:solidFill>
                <a:srgbClr val="FF0000"/>
              </a:solidFill>
              <a:latin typeface="Times New Roman" pitchFamily="18" charset="0"/>
              <a:cs typeface="Times New Roman" pitchFamily="18" charset="0"/>
            </a:endParaRPr>
          </a:p>
          <a:p>
            <a:pPr algn="l" rtl="0">
              <a:buFont typeface="Wingdings" pitchFamily="2" charset="2"/>
              <a:buChar char="Ø"/>
            </a:pPr>
            <a:r>
              <a:rPr lang="en-US" sz="2800" dirty="0">
                <a:latin typeface="Times New Roman" pitchFamily="18" charset="0"/>
                <a:cs typeface="Times New Roman" pitchFamily="18" charset="0"/>
              </a:rPr>
              <a:t>neonatal conjunctivitis (most common ).</a:t>
            </a:r>
            <a:endParaRPr lang="en-US" sz="2800" b="1" dirty="0">
              <a:latin typeface="Times New Roman" pitchFamily="18" charset="0"/>
              <a:cs typeface="Times New Roman" pitchFamily="18" charset="0"/>
            </a:endParaRPr>
          </a:p>
          <a:p>
            <a:pPr algn="l" rtl="0">
              <a:buFont typeface="Wingdings" pitchFamily="2" charset="2"/>
              <a:buChar char="Ø"/>
            </a:pPr>
            <a:r>
              <a:rPr lang="en-US" sz="2800" dirty="0">
                <a:latin typeface="Times New Roman" pitchFamily="18" charset="0"/>
                <a:cs typeface="Times New Roman" pitchFamily="18" charset="0"/>
              </a:rPr>
              <a:t>neonatal pneumonia</a:t>
            </a:r>
            <a:r>
              <a:rPr lang="en-US" sz="3600" dirty="0">
                <a:latin typeface="Times New Roman" pitchFamily="18" charset="0"/>
                <a:cs typeface="Times New Roman" pitchFamily="18" charset="0"/>
              </a:rPr>
              <a:t>. </a:t>
            </a:r>
            <a:endParaRPr lang="ar-IQ" sz="3600" dirty="0">
              <a:latin typeface="Times New Roman" pitchFamily="18" charset="0"/>
              <a:cs typeface="Times New Roman" pitchFamily="18" charset="0"/>
            </a:endParaRPr>
          </a:p>
        </p:txBody>
      </p:sp>
      <p:sp>
        <p:nvSpPr>
          <p:cNvPr id="3" name="object 4"/>
          <p:cNvSpPr/>
          <p:nvPr/>
        </p:nvSpPr>
        <p:spPr>
          <a:xfrm>
            <a:off x="47312" y="9144"/>
            <a:ext cx="3686488"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381000" y="71119"/>
            <a:ext cx="2407653"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dirty="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dirty="0">
              <a:latin typeface="Britannic Bold"/>
              <a:cs typeface="Britannic Bold"/>
            </a:endParaRPr>
          </a:p>
        </p:txBody>
      </p:sp>
      <p:sp>
        <p:nvSpPr>
          <p:cNvPr id="6" name="object 6"/>
          <p:cNvSpPr/>
          <p:nvPr/>
        </p:nvSpPr>
        <p:spPr>
          <a:xfrm>
            <a:off x="4155433" y="46928"/>
            <a:ext cx="668872"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9963" y="7620"/>
            <a:ext cx="4004929"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p>
        </p:txBody>
      </p:sp>
      <p:sp>
        <p:nvSpPr>
          <p:cNvPr id="8" name="object 8"/>
          <p:cNvSpPr txBox="1"/>
          <p:nvPr/>
        </p:nvSpPr>
        <p:spPr>
          <a:xfrm>
            <a:off x="5638800" y="22351"/>
            <a:ext cx="2688300"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7581900" y="5181600"/>
            <a:ext cx="1562100" cy="1671637"/>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3320428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3920</Words>
  <Application>Microsoft Office PowerPoint</Application>
  <PresentationFormat>On-screen Show (4:3)</PresentationFormat>
  <Paragraphs>569</Paragraphs>
  <Slides>58</Slides>
  <Notes>7</Notes>
  <HiddenSlides>0</HiddenSlides>
  <MMClips>3</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9" baseType="lpstr">
      <vt:lpstr>Arial</vt:lpstr>
      <vt:lpstr>Arial Rounded MT Bold</vt:lpstr>
      <vt:lpstr>Britannic Bold</vt:lpstr>
      <vt:lpstr>Calibri</vt:lpstr>
      <vt:lpstr>Courier New</vt:lpstr>
      <vt:lpstr>Lucida Sans Unicode</vt:lpstr>
      <vt:lpstr>Times New Roman</vt:lpstr>
      <vt:lpstr>Wingdings</vt:lpstr>
      <vt:lpstr>Office Theme</vt:lpstr>
      <vt:lpstr>Photo Editor Photo</vt:lpstr>
      <vt:lpstr>Chart</vt:lpstr>
      <vt:lpstr>PowerPoint Presentation</vt:lpstr>
      <vt:lpstr>Objectives </vt:lpstr>
      <vt:lpstr>  Pelvic Inflammatory Disease (PID)   </vt:lpstr>
      <vt:lpstr>Risk Factors   ???? </vt:lpstr>
      <vt:lpstr>Causative Organisms </vt:lpstr>
      <vt:lpstr>Chlamydial  infections</vt:lpstr>
      <vt:lpstr> Clinical Presentations</vt:lpstr>
      <vt:lpstr> B- in Females</vt:lpstr>
      <vt:lpstr>PowerPoint Presentation</vt:lpstr>
      <vt:lpstr>DIAGNOSIS  1. Antigen Detection</vt:lpstr>
      <vt:lpstr>PowerPoint Presentation</vt:lpstr>
      <vt:lpstr>2. Enzyme Immunoassays (EIA)  </vt:lpstr>
      <vt:lpstr>PowerPoint Presentation</vt:lpstr>
      <vt:lpstr> Specimen Collection    </vt:lpstr>
      <vt:lpstr>Treatment</vt:lpstr>
      <vt:lpstr>PowerPoint Presentation</vt:lpstr>
      <vt:lpstr>Gonorrhea </vt:lpstr>
      <vt:lpstr>Clinical Presentation A- in Females</vt:lpstr>
      <vt:lpstr> B - in Males  </vt:lpstr>
      <vt:lpstr>PowerPoint Presentation</vt:lpstr>
      <vt:lpstr>1- Gram Stain for GC</vt:lpstr>
      <vt:lpstr>2- CULTURE &amp; SENSITIVITY is more sensitive than microscopy </vt:lpstr>
      <vt:lpstr>Treatment</vt:lpstr>
      <vt:lpstr>PowerPoint Presentation</vt:lpstr>
      <vt:lpstr>Pathogenesis </vt:lpstr>
      <vt:lpstr>Clinical criteria</vt:lpstr>
      <vt:lpstr>Classification</vt:lpstr>
      <vt:lpstr>Mucopurulent Cervical Discharge (Positive swab test) </vt:lpstr>
      <vt:lpstr>Sequelae of PID </vt:lpstr>
      <vt:lpstr>  Chronic Pelvic Inflammatory Disease   </vt:lpstr>
      <vt:lpstr>                          Diagnosis  A- Laboratory Investigations of PID </vt:lpstr>
      <vt:lpstr>B - Other investigations</vt:lpstr>
      <vt:lpstr>2. Laparoscopy</vt:lpstr>
      <vt:lpstr>Perihepatic adehesions (Fitz-Hugh-Curtis syndrome)</vt:lpstr>
      <vt:lpstr>Differential Diagnosis  </vt:lpstr>
      <vt:lpstr>Treatment </vt:lpstr>
      <vt:lpstr>GENITAL HERPES </vt:lpstr>
      <vt:lpstr>PowerPoint Presentation</vt:lpstr>
      <vt:lpstr>PowerPoint Presentation</vt:lpstr>
      <vt:lpstr>PowerPoint Presentation</vt:lpstr>
      <vt:lpstr>HUMAN PAPILLOMA VIRUs (HPV) </vt:lpstr>
      <vt:lpstr>PowerPoint Presentation</vt:lpstr>
      <vt:lpstr>PowerPoint Presentation</vt:lpstr>
      <vt:lpstr>PowerPoint Presentation</vt:lpstr>
      <vt:lpstr>Syphilis </vt:lpstr>
      <vt:lpstr>PowerPoint Presentation</vt:lpstr>
      <vt:lpstr>PowerPoint Presentation</vt:lpstr>
      <vt:lpstr>PowerPoint Presentation</vt:lpstr>
      <vt:lpstr>PowerPoint Presentation</vt:lpstr>
      <vt:lpstr>PowerPoint Presentation</vt:lpstr>
      <vt:lpstr>HIV infection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Pelvic  Inflammatory  Disease (PID)</dc:title>
  <dc:creator>DrNoorhan</dc:creator>
  <cp:lastModifiedBy>marwa sadiq</cp:lastModifiedBy>
  <cp:revision>57</cp:revision>
  <dcterms:created xsi:type="dcterms:W3CDTF">2006-08-16T00:00:00Z</dcterms:created>
  <dcterms:modified xsi:type="dcterms:W3CDTF">2025-11-25T10:30:47Z</dcterms:modified>
</cp:coreProperties>
</file>